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embeddedFontLst>
    <p:embeddedFont>
      <p:font typeface="Inter" panose="020B0604020202020204" charset="0"/>
      <p:regular r:id="rId14"/>
      <p:bold r:id="rId15"/>
    </p:embeddedFont>
    <p:embeddedFont>
      <p:font typeface="Playfair Display" panose="00000500000000000000" pitchFamily="2" charset="0"/>
      <p:regular r:id="rId16"/>
      <p:bold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468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71600"/>
            <a:ext cx="10160000" cy="525727"/>
          </a:xfrm>
          <a:prstGeom prst="rect">
            <a:avLst/>
          </a:prstGeom>
          <a:noFill/>
          <a:ln/>
        </p:spPr>
        <p:txBody>
          <a:bodyPr wrap="square" lIns="0" tIns="0" rIns="0" bIns="0" rtlCol="0" anchor="t"/>
          <a:lstStyle>
            <a:lvl1pPr marL="0" indent="0" algn="l">
              <a:lnSpc>
                <a:spcPct val="115000"/>
              </a:lnSpc>
              <a:buNone/>
              <a:defRPr lang="en-US" sz="3600" dirty="0">
                <a:solidFill>
                  <a:srgbClr val="12151B"/>
                </a:solidFill>
                <a:latin typeface="Playfair Display" pitchFamily="34" charset="0"/>
                <a:ea typeface="Playfair Display" pitchFamily="34" charset="-122"/>
                <a:cs typeface="Playfair Display"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2202127"/>
            <a:ext cx="10566400" cy="3843073"/>
          </a:xfrm>
          <a:prstGeom prst="rect">
            <a:avLst/>
          </a:prstGeom>
          <a:noFill/>
          <a:ln/>
        </p:spPr>
        <p:txBody>
          <a:bodyPr wrap="square" lIns="0" tIns="0" rIns="0" bIns="0" rtlCol="0" anchor="t"/>
          <a:lstStyle>
            <a:lvl1pPr marL="0" indent="0" algn="l">
              <a:lnSpc>
                <a:spcPct val="140000"/>
              </a:lnSpc>
              <a:buNone/>
              <a:defRPr lang="en-US" sz="1600" dirty="0">
                <a:solidFill>
                  <a:srgbClr val="12151B"/>
                </a:solidFill>
                <a:latin typeface="Inter" pitchFamily="34" charset="0"/>
                <a:ea typeface="Inter" pitchFamily="34" charset="-122"/>
                <a:cs typeface="Inter"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71600"/>
            <a:ext cx="10160000" cy="525727"/>
          </a:xfrm>
          <a:prstGeom prst="rect">
            <a:avLst/>
          </a:prstGeom>
          <a:noFill/>
          <a:ln/>
        </p:spPr>
        <p:txBody>
          <a:bodyPr wrap="square" lIns="0" tIns="0" rIns="0" bIns="0" rtlCol="0" anchor="t"/>
          <a:lstStyle>
            <a:lvl1pPr marL="0" indent="0" algn="l">
              <a:lnSpc>
                <a:spcPct val="115000"/>
              </a:lnSpc>
              <a:buNone/>
              <a:defRPr lang="en-US" sz="3600" dirty="0">
                <a:solidFill>
                  <a:srgbClr val="12151B"/>
                </a:solidFill>
                <a:latin typeface="Playfair Display" pitchFamily="34" charset="0"/>
                <a:ea typeface="Playfair Display" pitchFamily="34" charset="-122"/>
                <a:cs typeface="Playfair Display"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2202127"/>
            <a:ext cx="10566400" cy="3843073"/>
          </a:xfrm>
          <a:prstGeom prst="rect">
            <a:avLst/>
          </a:prstGeom>
          <a:noFill/>
          <a:ln/>
        </p:spPr>
        <p:txBody>
          <a:bodyPr wrap="square" lIns="0" tIns="0" rIns="0" bIns="0" rtlCol="0" anchor="t"/>
          <a:lstStyle>
            <a:lvl1pPr marL="0" indent="0" algn="l">
              <a:lnSpc>
                <a:spcPct val="140000"/>
              </a:lnSpc>
              <a:buNone/>
              <a:defRPr lang="en-US" sz="1600" dirty="0">
                <a:solidFill>
                  <a:srgbClr val="12151B"/>
                </a:solidFill>
                <a:latin typeface="Inter" pitchFamily="34" charset="0"/>
                <a:ea typeface="Inter" pitchFamily="34" charset="-122"/>
                <a:cs typeface="Inter"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51B"/>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C8102E"/>
          </a:solidFill>
          <a:ln/>
        </p:spPr>
      </p:sp>
      <p:sp>
        <p:nvSpPr>
          <p:cNvPr id="3" name="Text 1"/>
          <p:cNvSpPr/>
          <p:nvPr/>
        </p:nvSpPr>
        <p:spPr>
          <a:xfrm>
            <a:off x="3733800" y="1905000"/>
            <a:ext cx="7848600" cy="2565400"/>
          </a:xfrm>
          <a:prstGeom prst="rect">
            <a:avLst/>
          </a:prstGeom>
          <a:noFill/>
          <a:ln/>
        </p:spPr>
        <p:txBody>
          <a:bodyPr wrap="square" lIns="0" tIns="0" rIns="0" bIns="0" rtlCol="0" anchor="t">
            <a:normAutofit/>
          </a:bodyPr>
          <a:lstStyle/>
          <a:p>
            <a:pPr marL="0" indent="0" algn="r">
              <a:lnSpc>
                <a:spcPts val="20000"/>
              </a:lnSpc>
              <a:buNone/>
            </a:pPr>
            <a:r>
              <a:rPr lang="en-US" sz="20000" b="1" dirty="0">
                <a:solidFill>
                  <a:srgbClr val="1B1F27"/>
                </a:solidFill>
                <a:latin typeface="Playfair Display" pitchFamily="18" charset="0"/>
                <a:ea typeface="Playfair Display" pitchFamily="18" charset="-122"/>
                <a:cs typeface="Playfair Display" pitchFamily="18" charset="-120"/>
              </a:rPr>
              <a:t>2027</a:t>
            </a:r>
            <a:endParaRPr lang="en-US" sz="20000" dirty="0"/>
          </a:p>
        </p:txBody>
      </p:sp>
      <p:sp>
        <p:nvSpPr>
          <p:cNvPr id="4" name="Text 2"/>
          <p:cNvSpPr/>
          <p:nvPr/>
        </p:nvSpPr>
        <p:spPr>
          <a:xfrm>
            <a:off x="1016000" y="812800"/>
            <a:ext cx="6540500" cy="238720"/>
          </a:xfrm>
          <a:prstGeom prst="rect">
            <a:avLst/>
          </a:prstGeom>
          <a:noFill/>
          <a:ln/>
        </p:spPr>
        <p:txBody>
          <a:bodyPr wrap="square" lIns="0" tIns="0" rIns="0" bIns="0" rtlCol="0" anchor="t">
            <a:normAutofit/>
          </a:bodyPr>
          <a:lstStyle/>
          <a:p>
            <a:pPr marL="0" indent="0" algn="l">
              <a:lnSpc>
                <a:spcPts val="1680"/>
              </a:lnSpc>
              <a:buNone/>
            </a:pPr>
            <a:r>
              <a:rPr lang="en-US" sz="1200" b="1" kern="0" spc="300" dirty="0">
                <a:solidFill>
                  <a:srgbClr val="F7F5F1"/>
                </a:solidFill>
                <a:latin typeface="Inter" pitchFamily="34" charset="0"/>
                <a:ea typeface="Inter" pitchFamily="34" charset="-122"/>
                <a:cs typeface="Inter" pitchFamily="34" charset="-120"/>
              </a:rPr>
              <a:t>CORPORATE</a:t>
            </a:r>
            <a:r>
              <a:rPr lang="en-US" sz="1200" b="1" kern="0" spc="300" dirty="0">
                <a:solidFill>
                  <a:srgbClr val="C8102E"/>
                </a:solidFill>
                <a:latin typeface="Inter" pitchFamily="34" charset="0"/>
                <a:ea typeface="Inter" pitchFamily="34" charset="-122"/>
                <a:cs typeface="Inter" pitchFamily="34" charset="-120"/>
              </a:rPr>
              <a:t>—</a:t>
            </a:r>
            <a:r>
              <a:rPr lang="en-US" sz="1200" b="1" kern="0" spc="300" dirty="0">
                <a:solidFill>
                  <a:srgbClr val="F7F5F1"/>
                </a:solidFill>
                <a:latin typeface="Inter" pitchFamily="34" charset="0"/>
                <a:ea typeface="Inter" pitchFamily="34" charset="-122"/>
                <a:cs typeface="Inter" pitchFamily="34" charset="-120"/>
              </a:rPr>
              <a:t>NEWS.CO.UK</a:t>
            </a:r>
            <a:endParaRPr lang="en-US" sz="1200" dirty="0"/>
          </a:p>
        </p:txBody>
      </p:sp>
      <p:sp>
        <p:nvSpPr>
          <p:cNvPr id="5" name="Text 3"/>
          <p:cNvSpPr/>
          <p:nvPr/>
        </p:nvSpPr>
        <p:spPr>
          <a:xfrm>
            <a:off x="1016000" y="1905000"/>
            <a:ext cx="6540500" cy="274307"/>
          </a:xfrm>
          <a:prstGeom prst="rect">
            <a:avLst/>
          </a:prstGeom>
          <a:noFill/>
          <a:ln/>
        </p:spPr>
        <p:txBody>
          <a:bodyPr wrap="square" lIns="0" tIns="0" rIns="0" bIns="0" rtlCol="0" anchor="t">
            <a:normAutofit/>
          </a:bodyPr>
          <a:lstStyle/>
          <a:p>
            <a:pPr marL="0" indent="0" algn="l">
              <a:lnSpc>
                <a:spcPts val="1960"/>
              </a:lnSpc>
              <a:buNone/>
            </a:pPr>
            <a:r>
              <a:rPr lang="en-US" sz="1400" b="1" kern="0" spc="400" dirty="0">
                <a:solidFill>
                  <a:srgbClr val="E8485F"/>
                </a:solidFill>
                <a:latin typeface="Inter" pitchFamily="34" charset="0"/>
                <a:ea typeface="Inter" pitchFamily="34" charset="-122"/>
                <a:cs typeface="Inter" pitchFamily="34" charset="-120"/>
              </a:rPr>
              <a:t>MEDIA PACK 2027</a:t>
            </a:r>
            <a:endParaRPr lang="en-US" sz="1400" dirty="0"/>
          </a:p>
        </p:txBody>
      </p:sp>
      <p:sp>
        <p:nvSpPr>
          <p:cNvPr id="6" name="Text 4"/>
          <p:cNvSpPr>
            <a:spLocks noGrp="1"/>
          </p:cNvSpPr>
          <p:nvPr>
            <p:ph type="title"/>
          </p:nvPr>
        </p:nvSpPr>
        <p:spPr>
          <a:xfrm>
            <a:off x="1016000" y="2286000"/>
            <a:ext cx="10726420" cy="1625600"/>
          </a:xfrm>
          <a:prstGeom prst="rect">
            <a:avLst/>
          </a:prstGeom>
          <a:noFill/>
          <a:ln/>
        </p:spPr>
        <p:txBody>
          <a:bodyPr wrap="square" lIns="0" tIns="0" rIns="0" bIns="0" rtlCol="0" anchor="t">
            <a:normAutofit/>
          </a:bodyPr>
          <a:lstStyle/>
          <a:p>
            <a:pPr marL="0" indent="0" algn="l">
              <a:lnSpc>
                <a:spcPts val="6300"/>
              </a:lnSpc>
              <a:buNone/>
            </a:pPr>
            <a:r>
              <a:rPr lang="en-US" sz="4000" b="1" i="0" dirty="0">
                <a:solidFill>
                  <a:srgbClr val="F7F5F1"/>
                </a:solidFill>
                <a:latin typeface="Playfair Display" pitchFamily="18" charset="0"/>
                <a:ea typeface="Playfair Display" pitchFamily="18" charset="-122"/>
                <a:cs typeface="Playfair Display" pitchFamily="18" charset="-120"/>
              </a:rPr>
              <a:t>Advertise with</a:t>
            </a:r>
            <a:br>
              <a:rPr lang="en-US" sz="6000" b="1" i="0" dirty="0">
                <a:solidFill>
                  <a:srgbClr val="F7F5F1"/>
                </a:solidFill>
                <a:latin typeface="Playfair Display" pitchFamily="18" charset="0"/>
                <a:ea typeface="Playfair Display" pitchFamily="18" charset="-122"/>
                <a:cs typeface="Playfair Display" pitchFamily="18" charset="-120"/>
              </a:rPr>
            </a:br>
            <a:r>
              <a:rPr lang="en-US" sz="6000" b="1" i="0" dirty="0">
                <a:solidFill>
                  <a:srgbClr val="F7F5F1"/>
                </a:solidFill>
                <a:latin typeface="Playfair Display" pitchFamily="18" charset="0"/>
                <a:ea typeface="Playfair Display" pitchFamily="18" charset="-122"/>
                <a:cs typeface="Playfair Display" pitchFamily="18" charset="-120"/>
              </a:rPr>
              <a:t>Corporate-News</a:t>
            </a:r>
            <a:endParaRPr lang="en-US" sz="6000" dirty="0"/>
          </a:p>
        </p:txBody>
      </p:sp>
      <p:sp>
        <p:nvSpPr>
          <p:cNvPr id="7" name="Shape 5"/>
          <p:cNvSpPr/>
          <p:nvPr/>
        </p:nvSpPr>
        <p:spPr>
          <a:xfrm>
            <a:off x="1016000" y="4064000"/>
            <a:ext cx="762000" cy="38100"/>
          </a:xfrm>
          <a:prstGeom prst="rect">
            <a:avLst/>
          </a:prstGeom>
          <a:solidFill>
            <a:srgbClr val="C8102E"/>
          </a:solidFill>
          <a:ln/>
        </p:spPr>
      </p:sp>
      <p:sp>
        <p:nvSpPr>
          <p:cNvPr id="8" name="Text 6"/>
          <p:cNvSpPr/>
          <p:nvPr/>
        </p:nvSpPr>
        <p:spPr>
          <a:xfrm>
            <a:off x="1016000" y="4381500"/>
            <a:ext cx="850265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C3C7CE"/>
                </a:solidFill>
                <a:latin typeface="Inter" pitchFamily="34" charset="0"/>
                <a:ea typeface="Inter" pitchFamily="34" charset="-122"/>
                <a:cs typeface="Inter" pitchFamily="34" charset="-120"/>
              </a:rPr>
              <a:t>The B2B news platform for the UK regions and sector-focused news. Connecting business leaders since 2010.</a:t>
            </a:r>
            <a:endParaRPr lang="en-US" sz="2000" dirty="0"/>
          </a:p>
        </p:txBody>
      </p:sp>
      <p:sp>
        <p:nvSpPr>
          <p:cNvPr id="9" name="Text 7"/>
          <p:cNvSpPr/>
          <p:nvPr/>
        </p:nvSpPr>
        <p:spPr>
          <a:xfrm>
            <a:off x="1016000" y="6085880"/>
            <a:ext cx="4578350" cy="238720"/>
          </a:xfrm>
          <a:prstGeom prst="rect">
            <a:avLst/>
          </a:prstGeom>
          <a:noFill/>
          <a:ln/>
        </p:spPr>
        <p:txBody>
          <a:bodyPr wrap="square" lIns="0" tIns="0" rIns="0" bIns="0" rtlCol="0" anchor="t">
            <a:normAutofit/>
          </a:bodyPr>
          <a:lstStyle/>
          <a:p>
            <a:pPr marL="0" indent="0" algn="l">
              <a:lnSpc>
                <a:spcPts val="1680"/>
              </a:lnSpc>
              <a:buNone/>
            </a:pPr>
            <a:r>
              <a:rPr lang="en-US" sz="1200" kern="0" spc="100" dirty="0">
                <a:solidFill>
                  <a:srgbClr val="8E949D"/>
                </a:solidFill>
                <a:latin typeface="Inter" pitchFamily="34" charset="0"/>
                <a:ea typeface="Inter" pitchFamily="34" charset="-122"/>
                <a:cs typeface="Inter" pitchFamily="34" charset="-120"/>
              </a:rPr>
              <a:t>www.corporate-news.co.uk</a:t>
            </a:r>
            <a:endParaRPr lang="en-US" sz="1200" dirty="0"/>
          </a:p>
        </p:txBody>
      </p:sp>
      <p:sp>
        <p:nvSpPr>
          <p:cNvPr id="10" name="Text 8"/>
          <p:cNvSpPr/>
          <p:nvPr/>
        </p:nvSpPr>
        <p:spPr>
          <a:xfrm>
            <a:off x="6800850" y="6085880"/>
            <a:ext cx="4578350" cy="238720"/>
          </a:xfrm>
          <a:prstGeom prst="rect">
            <a:avLst/>
          </a:prstGeom>
          <a:noFill/>
          <a:ln/>
        </p:spPr>
        <p:txBody>
          <a:bodyPr wrap="square" lIns="0" tIns="0" rIns="0" bIns="0" rtlCol="0" anchor="t">
            <a:normAutofit/>
          </a:bodyPr>
          <a:lstStyle/>
          <a:p>
            <a:pPr marL="0" indent="0" algn="r">
              <a:lnSpc>
                <a:spcPts val="1680"/>
              </a:lnSpc>
              <a:buNone/>
            </a:pPr>
            <a:r>
              <a:rPr lang="en-US" sz="1200" kern="0" spc="100" dirty="0">
                <a:solidFill>
                  <a:srgbClr val="8E949D"/>
                </a:solidFill>
                <a:latin typeface="Inter" pitchFamily="34" charset="0"/>
                <a:ea typeface="Inter" pitchFamily="34" charset="-122"/>
                <a:cs typeface="Inter" pitchFamily="34" charset="-120"/>
              </a:rPr>
              <a:t>info@corporate-news.co.uk</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1"/>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A8F97"/>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9D3CA"/>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ABOUT US</a:t>
            </a:r>
            <a:endParaRPr lang="en-US" sz="1200" dirty="0"/>
          </a:p>
        </p:txBody>
      </p:sp>
      <p:sp>
        <p:nvSpPr>
          <p:cNvPr id="6" name="Text 4"/>
          <p:cNvSpPr>
            <a:spLocks noGrp="1"/>
          </p:cNvSpPr>
          <p:nvPr>
            <p:ph type="title"/>
          </p:nvPr>
        </p:nvSpPr>
        <p:spPr>
          <a:xfrm>
            <a:off x="812800" y="1371600"/>
            <a:ext cx="10203180" cy="1076854"/>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Trusted regional business news, read by the people who make decisions.</a:t>
            </a:r>
            <a:endParaRPr lang="en-US" sz="3600" dirty="0"/>
          </a:p>
        </p:txBody>
      </p:sp>
      <p:sp>
        <p:nvSpPr>
          <p:cNvPr id="7" name="Shape 5"/>
          <p:cNvSpPr/>
          <p:nvPr/>
        </p:nvSpPr>
        <p:spPr>
          <a:xfrm>
            <a:off x="825500" y="3175000"/>
            <a:ext cx="0" cy="1259681"/>
          </a:xfrm>
          <a:prstGeom prst="line">
            <a:avLst/>
          </a:prstGeom>
          <a:noFill/>
          <a:ln w="25400">
            <a:solidFill>
              <a:srgbClr val="C8102E"/>
            </a:solidFill>
            <a:prstDash val="solid"/>
          </a:ln>
        </p:spPr>
      </p:sp>
      <p:sp>
        <p:nvSpPr>
          <p:cNvPr id="8" name="Text 6"/>
          <p:cNvSpPr/>
          <p:nvPr/>
        </p:nvSpPr>
        <p:spPr>
          <a:xfrm>
            <a:off x="1092200" y="3175000"/>
            <a:ext cx="4813808" cy="1285081"/>
          </a:xfrm>
          <a:prstGeom prst="rect">
            <a:avLst/>
          </a:prstGeom>
          <a:noFill/>
          <a:ln/>
        </p:spPr>
        <p:txBody>
          <a:bodyPr wrap="square" lIns="0" tIns="0" rIns="0" bIns="0" rtlCol="0" anchor="t">
            <a:normAutofit/>
          </a:bodyPr>
          <a:lstStyle/>
          <a:p>
            <a:pPr marL="0" indent="0" algn="l">
              <a:lnSpc>
                <a:spcPts val="2480"/>
              </a:lnSpc>
              <a:buNone/>
            </a:pPr>
            <a:r>
              <a:rPr lang="en-US" sz="1600" dirty="0">
                <a:solidFill>
                  <a:srgbClr val="4E535C"/>
                </a:solidFill>
                <a:latin typeface="Inter" pitchFamily="34" charset="0"/>
                <a:ea typeface="Inter" pitchFamily="34" charset="-122"/>
                <a:cs typeface="Inter" pitchFamily="34" charset="-120"/>
              </a:rPr>
              <a:t>Corporate-News.co.uk delivers corporate news, deals, expert opinion, recruitment and networking events across the UK — with sector-focused coverage in every region.</a:t>
            </a:r>
            <a:endParaRPr lang="en-US" sz="1600" dirty="0"/>
          </a:p>
        </p:txBody>
      </p:sp>
      <p:sp>
        <p:nvSpPr>
          <p:cNvPr id="9" name="Shape 7"/>
          <p:cNvSpPr/>
          <p:nvPr/>
        </p:nvSpPr>
        <p:spPr>
          <a:xfrm>
            <a:off x="6438900" y="3175000"/>
            <a:ext cx="0" cy="1259681"/>
          </a:xfrm>
          <a:prstGeom prst="line">
            <a:avLst/>
          </a:prstGeom>
          <a:noFill/>
          <a:ln w="25400">
            <a:solidFill>
              <a:srgbClr val="C8102E"/>
            </a:solidFill>
            <a:prstDash val="solid"/>
          </a:ln>
        </p:spPr>
      </p:sp>
      <p:sp>
        <p:nvSpPr>
          <p:cNvPr id="10" name="Text 8"/>
          <p:cNvSpPr/>
          <p:nvPr/>
        </p:nvSpPr>
        <p:spPr>
          <a:xfrm>
            <a:off x="6705600" y="3175000"/>
            <a:ext cx="4813808" cy="1285081"/>
          </a:xfrm>
          <a:prstGeom prst="rect">
            <a:avLst/>
          </a:prstGeom>
          <a:noFill/>
          <a:ln/>
        </p:spPr>
        <p:txBody>
          <a:bodyPr wrap="square" lIns="0" tIns="0" rIns="0" bIns="0" rtlCol="0" anchor="t">
            <a:normAutofit/>
          </a:bodyPr>
          <a:lstStyle/>
          <a:p>
            <a:pPr marL="0" indent="0" algn="l">
              <a:lnSpc>
                <a:spcPts val="2480"/>
              </a:lnSpc>
              <a:buNone/>
            </a:pPr>
            <a:r>
              <a:rPr lang="en-US" sz="1600" dirty="0">
                <a:solidFill>
                  <a:srgbClr val="4E535C"/>
                </a:solidFill>
                <a:latin typeface="Inter" pitchFamily="34" charset="0"/>
                <a:ea typeface="Inter" pitchFamily="34" charset="-122"/>
                <a:cs typeface="Inter" pitchFamily="34" charset="-120"/>
              </a:rPr>
              <a:t>In 2027 we give brands a direct line to business owners, directors and professionals through our website, regional LinkedIn pages, newsletters and events.</a:t>
            </a:r>
            <a:endParaRPr lang="en-US" sz="1600" dirty="0"/>
          </a:p>
        </p:txBody>
      </p:sp>
      <p:sp>
        <p:nvSpPr>
          <p:cNvPr id="11" name="Text 9"/>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F97"/>
                </a:solidFill>
                <a:latin typeface="Inter" pitchFamily="34" charset="0"/>
                <a:ea typeface="Inter" pitchFamily="34" charset="-122"/>
                <a:cs typeface="Inter" pitchFamily="34" charset="-120"/>
              </a:rPr>
              <a:t>www.corporate-news.co.uk</a:t>
            </a:r>
            <a:endParaRPr lang="en-US" sz="1200" dirty="0"/>
          </a:p>
        </p:txBody>
      </p:sp>
      <p:sp>
        <p:nvSpPr>
          <p:cNvPr id="12" name="Text 10"/>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A8F97"/>
                </a:solidFill>
                <a:latin typeface="Inter" pitchFamily="34" charset="0"/>
                <a:ea typeface="Inter" pitchFamily="34" charset="-122"/>
                <a:cs typeface="Inter" pitchFamily="34" charset="-120"/>
              </a:rPr>
              <a:t>02 / 11</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AE3"/>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7E838B"/>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3CCC1"/>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OUR REACH</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An audience of UK business leaders</a:t>
            </a:r>
            <a:endParaRPr lang="en-US" sz="3600" dirty="0"/>
          </a:p>
        </p:txBody>
      </p:sp>
      <p:sp>
        <p:nvSpPr>
          <p:cNvPr id="7" name="Shape 5"/>
          <p:cNvSpPr/>
          <p:nvPr/>
        </p:nvSpPr>
        <p:spPr>
          <a:xfrm>
            <a:off x="812800" y="2413000"/>
            <a:ext cx="2489200" cy="1539147"/>
          </a:xfrm>
          <a:prstGeom prst="rect">
            <a:avLst/>
          </a:prstGeom>
          <a:solidFill>
            <a:srgbClr val="FBFAF7"/>
          </a:solidFill>
          <a:ln/>
          <a:effectLst>
            <a:outerShdw blurRad="203200" dist="76200" dir="5400000" algn="bl" rotWithShape="0">
              <a:srgbClr val="12151B">
                <a:alpha val="7000"/>
              </a:srgbClr>
            </a:outerShdw>
          </a:effectLst>
        </p:spPr>
      </p:sp>
      <p:sp>
        <p:nvSpPr>
          <p:cNvPr id="8" name="Shape 6"/>
          <p:cNvSpPr/>
          <p:nvPr/>
        </p:nvSpPr>
        <p:spPr>
          <a:xfrm>
            <a:off x="812800" y="2425700"/>
            <a:ext cx="2489200" cy="0"/>
          </a:xfrm>
          <a:prstGeom prst="line">
            <a:avLst/>
          </a:prstGeom>
          <a:noFill/>
          <a:ln w="25400">
            <a:solidFill>
              <a:srgbClr val="C8102E"/>
            </a:solidFill>
            <a:prstDash val="solid"/>
          </a:ln>
        </p:spPr>
      </p:sp>
      <p:sp>
        <p:nvSpPr>
          <p:cNvPr id="9" name="Text 7"/>
          <p:cNvSpPr/>
          <p:nvPr/>
        </p:nvSpPr>
        <p:spPr>
          <a:xfrm>
            <a:off x="1066800" y="2692400"/>
            <a:ext cx="2040636"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2151B"/>
                </a:solidFill>
                <a:latin typeface="Playfair Display" pitchFamily="18" charset="0"/>
                <a:ea typeface="Playfair Display" pitchFamily="18" charset="-122"/>
                <a:cs typeface="Playfair Display" pitchFamily="18" charset="-120"/>
              </a:rPr>
              <a:t>10,000+</a:t>
            </a:r>
            <a:endParaRPr lang="en-US" sz="3600" dirty="0"/>
          </a:p>
        </p:txBody>
      </p:sp>
      <p:sp>
        <p:nvSpPr>
          <p:cNvPr id="10" name="Text 8"/>
          <p:cNvSpPr/>
          <p:nvPr/>
        </p:nvSpPr>
        <p:spPr>
          <a:xfrm>
            <a:off x="1066800" y="3271507"/>
            <a:ext cx="204063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E535C"/>
                </a:solidFill>
                <a:latin typeface="Inter" pitchFamily="34" charset="0"/>
                <a:ea typeface="Inter" pitchFamily="34" charset="-122"/>
                <a:cs typeface="Inter" pitchFamily="34" charset="-120"/>
              </a:rPr>
              <a:t>Midlands business leaders reached</a:t>
            </a:r>
            <a:endParaRPr lang="en-US" sz="1200" dirty="0"/>
          </a:p>
        </p:txBody>
      </p:sp>
      <p:sp>
        <p:nvSpPr>
          <p:cNvPr id="11" name="Shape 9"/>
          <p:cNvSpPr/>
          <p:nvPr/>
        </p:nvSpPr>
        <p:spPr>
          <a:xfrm>
            <a:off x="3556000" y="2413000"/>
            <a:ext cx="2489200" cy="1539147"/>
          </a:xfrm>
          <a:prstGeom prst="rect">
            <a:avLst/>
          </a:prstGeom>
          <a:solidFill>
            <a:srgbClr val="FBFAF7"/>
          </a:solidFill>
          <a:ln/>
          <a:effectLst>
            <a:outerShdw blurRad="203200" dist="76200" dir="5400000" algn="bl" rotWithShape="0">
              <a:srgbClr val="12151B">
                <a:alpha val="7000"/>
              </a:srgbClr>
            </a:outerShdw>
          </a:effectLst>
        </p:spPr>
      </p:sp>
      <p:sp>
        <p:nvSpPr>
          <p:cNvPr id="12" name="Shape 10"/>
          <p:cNvSpPr/>
          <p:nvPr/>
        </p:nvSpPr>
        <p:spPr>
          <a:xfrm>
            <a:off x="3556000" y="2425700"/>
            <a:ext cx="2489200" cy="0"/>
          </a:xfrm>
          <a:prstGeom prst="line">
            <a:avLst/>
          </a:prstGeom>
          <a:noFill/>
          <a:ln w="25400">
            <a:solidFill>
              <a:srgbClr val="C8102E"/>
            </a:solidFill>
            <a:prstDash val="solid"/>
          </a:ln>
        </p:spPr>
      </p:sp>
      <p:sp>
        <p:nvSpPr>
          <p:cNvPr id="13" name="Text 11"/>
          <p:cNvSpPr/>
          <p:nvPr/>
        </p:nvSpPr>
        <p:spPr>
          <a:xfrm>
            <a:off x="3810000" y="2692400"/>
            <a:ext cx="2040636"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2151B"/>
                </a:solidFill>
                <a:latin typeface="Playfair Display" pitchFamily="18" charset="0"/>
                <a:ea typeface="Playfair Display" pitchFamily="18" charset="-122"/>
                <a:cs typeface="Playfair Display" pitchFamily="18" charset="-120"/>
              </a:rPr>
              <a:t>8</a:t>
            </a:r>
            <a:endParaRPr lang="en-US" sz="3600" dirty="0"/>
          </a:p>
        </p:txBody>
      </p:sp>
      <p:sp>
        <p:nvSpPr>
          <p:cNvPr id="14" name="Text 12"/>
          <p:cNvSpPr/>
          <p:nvPr/>
        </p:nvSpPr>
        <p:spPr>
          <a:xfrm>
            <a:off x="3810000" y="3271507"/>
            <a:ext cx="204063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E535C"/>
                </a:solidFill>
                <a:latin typeface="Inter" pitchFamily="34" charset="0"/>
                <a:ea typeface="Inter" pitchFamily="34" charset="-122"/>
                <a:cs typeface="Inter" pitchFamily="34" charset="-120"/>
              </a:rPr>
              <a:t>UK regions with dedicated news hubs</a:t>
            </a:r>
            <a:endParaRPr lang="en-US" sz="1200" dirty="0"/>
          </a:p>
        </p:txBody>
      </p:sp>
      <p:sp>
        <p:nvSpPr>
          <p:cNvPr id="15" name="Shape 13"/>
          <p:cNvSpPr/>
          <p:nvPr/>
        </p:nvSpPr>
        <p:spPr>
          <a:xfrm>
            <a:off x="6299200" y="2413000"/>
            <a:ext cx="2489200" cy="1539147"/>
          </a:xfrm>
          <a:prstGeom prst="rect">
            <a:avLst/>
          </a:prstGeom>
          <a:solidFill>
            <a:srgbClr val="FBFAF7"/>
          </a:solidFill>
          <a:ln/>
          <a:effectLst>
            <a:outerShdw blurRad="203200" dist="76200" dir="5400000" algn="bl" rotWithShape="0">
              <a:srgbClr val="12151B">
                <a:alpha val="7000"/>
              </a:srgbClr>
            </a:outerShdw>
          </a:effectLst>
        </p:spPr>
      </p:sp>
      <p:sp>
        <p:nvSpPr>
          <p:cNvPr id="16" name="Shape 14"/>
          <p:cNvSpPr/>
          <p:nvPr/>
        </p:nvSpPr>
        <p:spPr>
          <a:xfrm>
            <a:off x="6299200" y="2425700"/>
            <a:ext cx="2489200" cy="0"/>
          </a:xfrm>
          <a:prstGeom prst="line">
            <a:avLst/>
          </a:prstGeom>
          <a:noFill/>
          <a:ln w="25400">
            <a:solidFill>
              <a:srgbClr val="C8102E"/>
            </a:solidFill>
            <a:prstDash val="solid"/>
          </a:ln>
        </p:spPr>
      </p:sp>
      <p:sp>
        <p:nvSpPr>
          <p:cNvPr id="17" name="Text 15"/>
          <p:cNvSpPr/>
          <p:nvPr/>
        </p:nvSpPr>
        <p:spPr>
          <a:xfrm>
            <a:off x="6553200" y="2692400"/>
            <a:ext cx="2040636"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2151B"/>
                </a:solidFill>
                <a:latin typeface="Playfair Display" pitchFamily="18" charset="0"/>
                <a:ea typeface="Playfair Display" pitchFamily="18" charset="-122"/>
                <a:cs typeface="Playfair Display" pitchFamily="18" charset="-120"/>
              </a:rPr>
              <a:t>380+</a:t>
            </a:r>
            <a:endParaRPr lang="en-US" sz="3600" dirty="0"/>
          </a:p>
        </p:txBody>
      </p:sp>
      <p:sp>
        <p:nvSpPr>
          <p:cNvPr id="18" name="Text 16"/>
          <p:cNvSpPr/>
          <p:nvPr/>
        </p:nvSpPr>
        <p:spPr>
          <a:xfrm>
            <a:off x="6553200" y="3271507"/>
            <a:ext cx="2040636"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E535C"/>
                </a:solidFill>
                <a:latin typeface="Inter" pitchFamily="34" charset="0"/>
                <a:ea typeface="Inter" pitchFamily="34" charset="-122"/>
                <a:cs typeface="Inter" pitchFamily="34" charset="-120"/>
              </a:rPr>
              <a:t>Discount Card partner businesses</a:t>
            </a:r>
            <a:endParaRPr lang="en-US" sz="1200" dirty="0"/>
          </a:p>
        </p:txBody>
      </p:sp>
      <p:sp>
        <p:nvSpPr>
          <p:cNvPr id="19" name="Shape 17"/>
          <p:cNvSpPr/>
          <p:nvPr/>
        </p:nvSpPr>
        <p:spPr>
          <a:xfrm>
            <a:off x="9042400" y="2413000"/>
            <a:ext cx="2336800" cy="1539147"/>
          </a:xfrm>
          <a:prstGeom prst="rect">
            <a:avLst/>
          </a:prstGeom>
          <a:solidFill>
            <a:srgbClr val="FBFAF7"/>
          </a:solidFill>
          <a:ln/>
          <a:effectLst>
            <a:outerShdw blurRad="203200" dist="76200" dir="5400000" algn="bl" rotWithShape="0">
              <a:srgbClr val="12151B">
                <a:alpha val="7000"/>
              </a:srgbClr>
            </a:outerShdw>
          </a:effectLst>
        </p:spPr>
      </p:sp>
      <p:sp>
        <p:nvSpPr>
          <p:cNvPr id="20" name="Shape 18"/>
          <p:cNvSpPr/>
          <p:nvPr/>
        </p:nvSpPr>
        <p:spPr>
          <a:xfrm>
            <a:off x="9042400" y="2425700"/>
            <a:ext cx="2336800" cy="0"/>
          </a:xfrm>
          <a:prstGeom prst="line">
            <a:avLst/>
          </a:prstGeom>
          <a:noFill/>
          <a:ln w="25400">
            <a:solidFill>
              <a:srgbClr val="C8102E"/>
            </a:solidFill>
            <a:prstDash val="solid"/>
          </a:ln>
        </p:spPr>
      </p:sp>
      <p:sp>
        <p:nvSpPr>
          <p:cNvPr id="21" name="Text 19"/>
          <p:cNvSpPr/>
          <p:nvPr/>
        </p:nvSpPr>
        <p:spPr>
          <a:xfrm>
            <a:off x="9296400" y="2692400"/>
            <a:ext cx="1883664" cy="528307"/>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2151B"/>
                </a:solidFill>
                <a:latin typeface="Playfair Display" pitchFamily="18" charset="0"/>
                <a:ea typeface="Playfair Display" pitchFamily="18" charset="-122"/>
                <a:cs typeface="Playfair Display" pitchFamily="18" charset="-120"/>
              </a:rPr>
              <a:t>2010</a:t>
            </a:r>
            <a:endParaRPr lang="en-US" sz="3600" dirty="0"/>
          </a:p>
        </p:txBody>
      </p:sp>
      <p:sp>
        <p:nvSpPr>
          <p:cNvPr id="22" name="Text 20"/>
          <p:cNvSpPr/>
          <p:nvPr/>
        </p:nvSpPr>
        <p:spPr>
          <a:xfrm>
            <a:off x="9296400" y="3271507"/>
            <a:ext cx="1883664"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E535C"/>
                </a:solidFill>
                <a:latin typeface="Inter" pitchFamily="34" charset="0"/>
                <a:ea typeface="Inter" pitchFamily="34" charset="-122"/>
                <a:cs typeface="Inter" pitchFamily="34" charset="-120"/>
              </a:rPr>
              <a:t>Connecting business leaders since</a:t>
            </a:r>
            <a:endParaRPr lang="en-US" sz="1200" dirty="0"/>
          </a:p>
        </p:txBody>
      </p:sp>
      <p:sp>
        <p:nvSpPr>
          <p:cNvPr id="23" name="Text 21"/>
          <p:cNvSpPr/>
          <p:nvPr/>
        </p:nvSpPr>
        <p:spPr>
          <a:xfrm>
            <a:off x="812800" y="44450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2151B"/>
                </a:solidFill>
                <a:latin typeface="Inter" pitchFamily="34" charset="0"/>
                <a:ea typeface="Inter" pitchFamily="34" charset="-122"/>
                <a:cs typeface="Inter" pitchFamily="34" charset="-120"/>
              </a:rPr>
              <a:t>REGIONS</a:t>
            </a:r>
            <a:endParaRPr lang="en-US" sz="1200" dirty="0"/>
          </a:p>
        </p:txBody>
      </p:sp>
      <p:sp>
        <p:nvSpPr>
          <p:cNvPr id="24" name="Text 22"/>
          <p:cNvSpPr/>
          <p:nvPr/>
        </p:nvSpPr>
        <p:spPr>
          <a:xfrm>
            <a:off x="812800" y="4734520"/>
            <a:ext cx="5232400"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E535C"/>
                </a:solidFill>
                <a:latin typeface="Inter" pitchFamily="34" charset="0"/>
                <a:ea typeface="Inter" pitchFamily="34" charset="-122"/>
                <a:cs typeface="Inter" pitchFamily="34" charset="-120"/>
              </a:rPr>
              <a:t>London · West Midlands · East Midlands · Yorkshire · North West · North East · South West · South East</a:t>
            </a:r>
            <a:endParaRPr lang="en-US" sz="1400" dirty="0"/>
          </a:p>
        </p:txBody>
      </p:sp>
      <p:sp>
        <p:nvSpPr>
          <p:cNvPr id="25" name="Text 23"/>
          <p:cNvSpPr/>
          <p:nvPr/>
        </p:nvSpPr>
        <p:spPr>
          <a:xfrm>
            <a:off x="6299200" y="44450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2151B"/>
                </a:solidFill>
                <a:latin typeface="Inter" pitchFamily="34" charset="0"/>
                <a:ea typeface="Inter" pitchFamily="34" charset="-122"/>
                <a:cs typeface="Inter" pitchFamily="34" charset="-120"/>
              </a:rPr>
              <a:t>SECTORS</a:t>
            </a:r>
            <a:endParaRPr lang="en-US" sz="1200" dirty="0"/>
          </a:p>
        </p:txBody>
      </p:sp>
      <p:sp>
        <p:nvSpPr>
          <p:cNvPr id="26" name="Text 24"/>
          <p:cNvSpPr/>
          <p:nvPr/>
        </p:nvSpPr>
        <p:spPr>
          <a:xfrm>
            <a:off x="6299200" y="4734520"/>
            <a:ext cx="5232400"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E535C"/>
                </a:solidFill>
                <a:latin typeface="Inter" pitchFamily="34" charset="0"/>
                <a:ea typeface="Inter" pitchFamily="34" charset="-122"/>
                <a:cs typeface="Inter" pitchFamily="34" charset="-120"/>
              </a:rPr>
              <a:t>Deals · Property · Manufacturing · Transportation · Technology · Education</a:t>
            </a:r>
            <a:endParaRPr lang="en-US" sz="1400" dirty="0"/>
          </a:p>
        </p:txBody>
      </p:sp>
      <p:sp>
        <p:nvSpPr>
          <p:cNvPr id="27" name="Text 25"/>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E838B"/>
                </a:solidFill>
                <a:latin typeface="Inter" pitchFamily="34" charset="0"/>
                <a:ea typeface="Inter" pitchFamily="34" charset="-122"/>
                <a:cs typeface="Inter" pitchFamily="34" charset="-120"/>
              </a:rPr>
              <a:t>www.corporate-news.co.uk</a:t>
            </a:r>
            <a:endParaRPr lang="en-US" sz="1200" dirty="0"/>
          </a:p>
        </p:txBody>
      </p:sp>
      <p:sp>
        <p:nvSpPr>
          <p:cNvPr id="28" name="Text 26"/>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7E838B"/>
                </a:solidFill>
                <a:latin typeface="Inter" pitchFamily="34" charset="0"/>
                <a:ea typeface="Inter" pitchFamily="34" charset="-122"/>
                <a:cs typeface="Inter" pitchFamily="34" charset="-120"/>
              </a:rPr>
              <a:t>03 / 11</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1"/>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A8F97"/>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9D3CA"/>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WHERE YOUR BRAND APPEARS</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Four channels, one campaign</a:t>
            </a:r>
            <a:endParaRPr lang="en-US" sz="3600" dirty="0"/>
          </a:p>
        </p:txBody>
      </p:sp>
      <p:sp>
        <p:nvSpPr>
          <p:cNvPr id="7" name="Shape 5"/>
          <p:cNvSpPr/>
          <p:nvPr/>
        </p:nvSpPr>
        <p:spPr>
          <a:xfrm>
            <a:off x="815975" y="2416175"/>
            <a:ext cx="5175250" cy="1271984"/>
          </a:xfrm>
          <a:prstGeom prst="rect">
            <a:avLst/>
          </a:prstGeom>
          <a:solidFill>
            <a:srgbClr val="FFFEFC"/>
          </a:solidFill>
          <a:ln w="6350">
            <a:solidFill>
              <a:srgbClr val="E3DED6"/>
            </a:solidFill>
            <a:prstDash val="solid"/>
          </a:ln>
          <a:effectLst>
            <a:outerShdw blurRad="203200" dist="76200" dir="5400000" algn="bl" rotWithShape="0">
              <a:srgbClr val="12151B">
                <a:alpha val="6000"/>
              </a:srgbClr>
            </a:outerShdw>
          </a:effectLst>
        </p:spPr>
      </p:sp>
      <p:pic>
        <p:nvPicPr>
          <p:cNvPr id="8" name="Image 0" descr="Globe"/>
          <p:cNvPicPr>
            <a:picLocks noChangeAspect="1"/>
          </p:cNvPicPr>
          <p:nvPr/>
        </p:nvPicPr>
        <p:blipFill>
          <a:blip r:embed="rId3"/>
          <a:srcRect/>
          <a:stretch/>
        </p:blipFill>
        <p:spPr>
          <a:xfrm>
            <a:off x="1071033" y="2671234"/>
            <a:ext cx="355600" cy="355600"/>
          </a:xfrm>
          <a:prstGeom prst="rect">
            <a:avLst/>
          </a:prstGeom>
        </p:spPr>
      </p:pic>
      <p:sp>
        <p:nvSpPr>
          <p:cNvPr id="9" name="Text 6"/>
          <p:cNvSpPr/>
          <p:nvPr/>
        </p:nvSpPr>
        <p:spPr>
          <a:xfrm>
            <a:off x="1629833" y="2671234"/>
            <a:ext cx="422952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Website</a:t>
            </a:r>
            <a:endParaRPr lang="en-US" sz="1600" dirty="0"/>
          </a:p>
        </p:txBody>
      </p:sp>
      <p:sp>
        <p:nvSpPr>
          <p:cNvPr id="10" name="Text 7"/>
          <p:cNvSpPr/>
          <p:nvPr/>
        </p:nvSpPr>
        <p:spPr>
          <a:xfrm>
            <a:off x="1629833" y="2991247"/>
            <a:ext cx="4229523"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Regional and sector news hubs, featured articles, banners and the business directory.</a:t>
            </a:r>
            <a:endParaRPr lang="en-US" sz="1200" dirty="0"/>
          </a:p>
        </p:txBody>
      </p:sp>
      <p:sp>
        <p:nvSpPr>
          <p:cNvPr id="11" name="Shape 8"/>
          <p:cNvSpPr/>
          <p:nvPr/>
        </p:nvSpPr>
        <p:spPr>
          <a:xfrm>
            <a:off x="6200775" y="2416175"/>
            <a:ext cx="5175250" cy="1271984"/>
          </a:xfrm>
          <a:prstGeom prst="rect">
            <a:avLst/>
          </a:prstGeom>
          <a:solidFill>
            <a:srgbClr val="FFFEFC"/>
          </a:solidFill>
          <a:ln w="6350">
            <a:solidFill>
              <a:srgbClr val="E3DED6"/>
            </a:solidFill>
            <a:prstDash val="solid"/>
          </a:ln>
          <a:effectLst>
            <a:outerShdw blurRad="203200" dist="76200" dir="5400000" algn="bl" rotWithShape="0">
              <a:srgbClr val="12151B">
                <a:alpha val="6000"/>
              </a:srgbClr>
            </a:outerShdw>
          </a:effectLst>
        </p:spPr>
      </p:sp>
      <p:pic>
        <p:nvPicPr>
          <p:cNvPr id="12" name="Image 1" descr="Users"/>
          <p:cNvPicPr>
            <a:picLocks noChangeAspect="1"/>
          </p:cNvPicPr>
          <p:nvPr/>
        </p:nvPicPr>
        <p:blipFill>
          <a:blip r:embed="rId4"/>
          <a:srcRect/>
          <a:stretch/>
        </p:blipFill>
        <p:spPr>
          <a:xfrm>
            <a:off x="6455833" y="2671234"/>
            <a:ext cx="355600" cy="355600"/>
          </a:xfrm>
          <a:prstGeom prst="rect">
            <a:avLst/>
          </a:prstGeom>
        </p:spPr>
      </p:pic>
      <p:sp>
        <p:nvSpPr>
          <p:cNvPr id="13" name="Text 9"/>
          <p:cNvSpPr/>
          <p:nvPr/>
        </p:nvSpPr>
        <p:spPr>
          <a:xfrm>
            <a:off x="7014634" y="2671234"/>
            <a:ext cx="422952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Regional LinkedIn pages</a:t>
            </a:r>
            <a:endParaRPr lang="en-US" sz="1600" dirty="0"/>
          </a:p>
        </p:txBody>
      </p:sp>
      <p:sp>
        <p:nvSpPr>
          <p:cNvPr id="14" name="Text 10"/>
          <p:cNvSpPr/>
          <p:nvPr/>
        </p:nvSpPr>
        <p:spPr>
          <a:xfrm>
            <a:off x="7014634" y="2991247"/>
            <a:ext cx="4229523"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Your news, events and jobs shared to the LinkedIn page for your chosen region.</a:t>
            </a:r>
            <a:endParaRPr lang="en-US" sz="1200" dirty="0"/>
          </a:p>
        </p:txBody>
      </p:sp>
      <p:sp>
        <p:nvSpPr>
          <p:cNvPr id="15" name="Shape 11"/>
          <p:cNvSpPr/>
          <p:nvPr/>
        </p:nvSpPr>
        <p:spPr>
          <a:xfrm>
            <a:off x="815975" y="4003675"/>
            <a:ext cx="5175250" cy="1271984"/>
          </a:xfrm>
          <a:prstGeom prst="rect">
            <a:avLst/>
          </a:prstGeom>
          <a:solidFill>
            <a:srgbClr val="FFFEFC"/>
          </a:solidFill>
          <a:ln w="6350">
            <a:solidFill>
              <a:srgbClr val="E3DED6"/>
            </a:solidFill>
            <a:prstDash val="solid"/>
          </a:ln>
          <a:effectLst>
            <a:outerShdw blurRad="203200" dist="76200" dir="5400000" algn="bl" rotWithShape="0">
              <a:srgbClr val="12151B">
                <a:alpha val="6000"/>
              </a:srgbClr>
            </a:outerShdw>
          </a:effectLst>
        </p:spPr>
      </p:sp>
      <p:pic>
        <p:nvPicPr>
          <p:cNvPr id="16" name="Image 2" descr="PaperPlane"/>
          <p:cNvPicPr>
            <a:picLocks noChangeAspect="1"/>
          </p:cNvPicPr>
          <p:nvPr/>
        </p:nvPicPr>
        <p:blipFill>
          <a:blip r:embed="rId5"/>
          <a:srcRect/>
          <a:stretch/>
        </p:blipFill>
        <p:spPr>
          <a:xfrm>
            <a:off x="1071033" y="4258734"/>
            <a:ext cx="355600" cy="355600"/>
          </a:xfrm>
          <a:prstGeom prst="rect">
            <a:avLst/>
          </a:prstGeom>
        </p:spPr>
      </p:pic>
      <p:sp>
        <p:nvSpPr>
          <p:cNvPr id="17" name="Text 12"/>
          <p:cNvSpPr/>
          <p:nvPr/>
        </p:nvSpPr>
        <p:spPr>
          <a:xfrm>
            <a:off x="1629833" y="4258734"/>
            <a:ext cx="422952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Newsletters</a:t>
            </a:r>
            <a:endParaRPr lang="en-US" sz="1600" dirty="0"/>
          </a:p>
        </p:txBody>
      </p:sp>
      <p:sp>
        <p:nvSpPr>
          <p:cNvPr id="18" name="Text 13"/>
          <p:cNvSpPr/>
          <p:nvPr/>
        </p:nvSpPr>
        <p:spPr>
          <a:xfrm>
            <a:off x="1629833" y="4578747"/>
            <a:ext cx="4229523"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A weekly national roundup plus monthly newsletters for each region.</a:t>
            </a:r>
            <a:endParaRPr lang="en-US" sz="1200" dirty="0"/>
          </a:p>
        </p:txBody>
      </p:sp>
      <p:sp>
        <p:nvSpPr>
          <p:cNvPr id="19" name="Shape 14"/>
          <p:cNvSpPr/>
          <p:nvPr/>
        </p:nvSpPr>
        <p:spPr>
          <a:xfrm>
            <a:off x="6200775" y="4003675"/>
            <a:ext cx="5175250" cy="1271984"/>
          </a:xfrm>
          <a:prstGeom prst="rect">
            <a:avLst/>
          </a:prstGeom>
          <a:solidFill>
            <a:srgbClr val="FFFEFC"/>
          </a:solidFill>
          <a:ln w="6350">
            <a:solidFill>
              <a:srgbClr val="E3DED6"/>
            </a:solidFill>
            <a:prstDash val="solid"/>
          </a:ln>
          <a:effectLst>
            <a:outerShdw blurRad="203200" dist="76200" dir="5400000" algn="bl" rotWithShape="0">
              <a:srgbClr val="12151B">
                <a:alpha val="6000"/>
              </a:srgbClr>
            </a:outerShdw>
          </a:effectLst>
        </p:spPr>
      </p:sp>
      <p:pic>
        <p:nvPicPr>
          <p:cNvPr id="20" name="Image 3" descr="Chat"/>
          <p:cNvPicPr>
            <a:picLocks noChangeAspect="1"/>
          </p:cNvPicPr>
          <p:nvPr/>
        </p:nvPicPr>
        <p:blipFill>
          <a:blip r:embed="rId6"/>
          <a:srcRect/>
          <a:stretch/>
        </p:blipFill>
        <p:spPr>
          <a:xfrm>
            <a:off x="6455833" y="4258734"/>
            <a:ext cx="355600" cy="355600"/>
          </a:xfrm>
          <a:prstGeom prst="rect">
            <a:avLst/>
          </a:prstGeom>
        </p:spPr>
      </p:pic>
      <p:sp>
        <p:nvSpPr>
          <p:cNvPr id="21" name="Text 15"/>
          <p:cNvSpPr/>
          <p:nvPr/>
        </p:nvSpPr>
        <p:spPr>
          <a:xfrm>
            <a:off x="7014634" y="4258734"/>
            <a:ext cx="4229523"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WhatsApp &amp; events</a:t>
            </a:r>
            <a:endParaRPr lang="en-US" sz="1600" dirty="0"/>
          </a:p>
        </p:txBody>
      </p:sp>
      <p:sp>
        <p:nvSpPr>
          <p:cNvPr id="22" name="Text 16"/>
          <p:cNvSpPr/>
          <p:nvPr/>
        </p:nvSpPr>
        <p:spPr>
          <a:xfrm>
            <a:off x="7014634" y="4578747"/>
            <a:ext cx="4229523"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News delivered on WhatsApp, and face-to-face reach through our networking events.</a:t>
            </a:r>
            <a:endParaRPr lang="en-US" sz="1200" dirty="0"/>
          </a:p>
        </p:txBody>
      </p:sp>
      <p:sp>
        <p:nvSpPr>
          <p:cNvPr id="23" name="Text 17"/>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F97"/>
                </a:solidFill>
                <a:latin typeface="Inter" pitchFamily="34" charset="0"/>
                <a:ea typeface="Inter" pitchFamily="34" charset="-122"/>
                <a:cs typeface="Inter" pitchFamily="34" charset="-120"/>
              </a:rPr>
              <a:t>www.corporate-news.co.uk</a:t>
            </a:r>
            <a:endParaRPr lang="en-US" sz="1200" dirty="0"/>
          </a:p>
        </p:txBody>
      </p:sp>
      <p:sp>
        <p:nvSpPr>
          <p:cNvPr id="24" name="Text 18"/>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A8F97"/>
                </a:solidFill>
                <a:latin typeface="Inter" pitchFamily="34" charset="0"/>
                <a:ea typeface="Inter" pitchFamily="34" charset="-122"/>
                <a:cs typeface="Inter" pitchFamily="34" charset="-120"/>
              </a:rPr>
              <a:t>04 / 11</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F1"/>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A8F97"/>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9D3CA"/>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SERVICES · NEWS &amp; EXPERT OPINION</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Put your story in front of the region</a:t>
            </a:r>
            <a:endParaRPr lang="en-US" sz="3600" dirty="0"/>
          </a:p>
        </p:txBody>
      </p:sp>
      <p:sp>
        <p:nvSpPr>
          <p:cNvPr id="7" name="Shape 5"/>
          <p:cNvSpPr/>
          <p:nvPr/>
        </p:nvSpPr>
        <p:spPr>
          <a:xfrm>
            <a:off x="812800" y="2349500"/>
            <a:ext cx="3384550" cy="3339571"/>
          </a:xfrm>
          <a:prstGeom prst="rect">
            <a:avLst/>
          </a:prstGeom>
          <a:solidFill>
            <a:srgbClr val="FFFEFC"/>
          </a:solidFill>
          <a:ln/>
          <a:effectLst>
            <a:outerShdw blurRad="203200" dist="76200" dir="5400000" algn="bl" rotWithShape="0">
              <a:srgbClr val="12151B">
                <a:alpha val="7000"/>
              </a:srgbClr>
            </a:outerShdw>
          </a:effectLst>
        </p:spPr>
      </p:sp>
      <p:sp>
        <p:nvSpPr>
          <p:cNvPr id="8" name="Shape 6"/>
          <p:cNvSpPr/>
          <p:nvPr/>
        </p:nvSpPr>
        <p:spPr>
          <a:xfrm>
            <a:off x="812800" y="2362200"/>
            <a:ext cx="3384550" cy="0"/>
          </a:xfrm>
          <a:prstGeom prst="line">
            <a:avLst/>
          </a:prstGeom>
          <a:noFill/>
          <a:ln w="25400">
            <a:solidFill>
              <a:srgbClr val="C8102E"/>
            </a:solidFill>
            <a:prstDash val="solid"/>
          </a:ln>
        </p:spPr>
      </p:sp>
      <p:sp>
        <p:nvSpPr>
          <p:cNvPr id="9" name="Text 7"/>
          <p:cNvSpPr/>
          <p:nvPr/>
        </p:nvSpPr>
        <p:spPr>
          <a:xfrm>
            <a:off x="106680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01</a:t>
            </a:r>
            <a:endParaRPr lang="en-US" sz="1600" dirty="0"/>
          </a:p>
        </p:txBody>
      </p:sp>
      <p:sp>
        <p:nvSpPr>
          <p:cNvPr id="10" name="Text 8"/>
          <p:cNvSpPr/>
          <p:nvPr/>
        </p:nvSpPr>
        <p:spPr>
          <a:xfrm>
            <a:off x="106680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Single News Article</a:t>
            </a:r>
            <a:endParaRPr lang="en-US" sz="1600" dirty="0"/>
          </a:p>
        </p:txBody>
      </p:sp>
      <p:sp>
        <p:nvSpPr>
          <p:cNvPr id="11" name="Text 9"/>
          <p:cNvSpPr/>
          <p:nvPr/>
        </p:nvSpPr>
        <p:spPr>
          <a:xfrm>
            <a:off x="1066800" y="3360341"/>
            <a:ext cx="2962847"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One article or expert opinion, per region</a:t>
            </a:r>
            <a:endParaRPr lang="en-US" sz="1200" dirty="0"/>
          </a:p>
        </p:txBody>
      </p:sp>
      <p:sp>
        <p:nvSpPr>
          <p:cNvPr id="12" name="Text 10"/>
          <p:cNvSpPr/>
          <p:nvPr/>
        </p:nvSpPr>
        <p:spPr>
          <a:xfrm>
            <a:off x="1171956" y="3888581"/>
            <a:ext cx="2850071" cy="1571890"/>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Your article with links, tags and pictures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Shared across your region and sector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Included in the monthly newsletter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Posted to the regional LinkedIn page</a:t>
            </a:r>
            <a:endParaRPr lang="en-US" sz="1200" dirty="0"/>
          </a:p>
        </p:txBody>
      </p:sp>
      <p:sp>
        <p:nvSpPr>
          <p:cNvPr id="13" name="Shape 11"/>
          <p:cNvSpPr/>
          <p:nvPr/>
        </p:nvSpPr>
        <p:spPr>
          <a:xfrm>
            <a:off x="4400550" y="2349500"/>
            <a:ext cx="3384550" cy="2905323"/>
          </a:xfrm>
          <a:prstGeom prst="rect">
            <a:avLst/>
          </a:prstGeom>
          <a:solidFill>
            <a:srgbClr val="FFFEFC"/>
          </a:solidFill>
          <a:ln/>
          <a:effectLst>
            <a:outerShdw blurRad="203200" dist="76200" dir="5400000" algn="bl" rotWithShape="0">
              <a:srgbClr val="12151B">
                <a:alpha val="7000"/>
              </a:srgbClr>
            </a:outerShdw>
          </a:effectLst>
        </p:spPr>
      </p:sp>
      <p:sp>
        <p:nvSpPr>
          <p:cNvPr id="14" name="Shape 12"/>
          <p:cNvSpPr/>
          <p:nvPr/>
        </p:nvSpPr>
        <p:spPr>
          <a:xfrm>
            <a:off x="4400550" y="2362200"/>
            <a:ext cx="3384550" cy="0"/>
          </a:xfrm>
          <a:prstGeom prst="line">
            <a:avLst/>
          </a:prstGeom>
          <a:noFill/>
          <a:ln w="25400">
            <a:solidFill>
              <a:srgbClr val="C8102E"/>
            </a:solidFill>
            <a:prstDash val="solid"/>
          </a:ln>
        </p:spPr>
      </p:sp>
      <p:sp>
        <p:nvSpPr>
          <p:cNvPr id="15" name="Text 13"/>
          <p:cNvSpPr/>
          <p:nvPr/>
        </p:nvSpPr>
        <p:spPr>
          <a:xfrm>
            <a:off x="465455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02</a:t>
            </a:r>
            <a:endParaRPr lang="en-US" sz="1600" dirty="0"/>
          </a:p>
        </p:txBody>
      </p:sp>
      <p:sp>
        <p:nvSpPr>
          <p:cNvPr id="16" name="Text 14"/>
          <p:cNvSpPr/>
          <p:nvPr/>
        </p:nvSpPr>
        <p:spPr>
          <a:xfrm>
            <a:off x="465455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Weekly News Package</a:t>
            </a:r>
            <a:endParaRPr lang="en-US" sz="1600" dirty="0"/>
          </a:p>
        </p:txBody>
      </p:sp>
      <p:sp>
        <p:nvSpPr>
          <p:cNvPr id="17" name="Text 15"/>
          <p:cNvSpPr/>
          <p:nvPr/>
        </p:nvSpPr>
        <p:spPr>
          <a:xfrm>
            <a:off x="4654550" y="3360341"/>
            <a:ext cx="296284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Two articles a week, per region</a:t>
            </a:r>
            <a:endParaRPr lang="en-US" sz="1200" dirty="0"/>
          </a:p>
        </p:txBody>
      </p:sp>
      <p:sp>
        <p:nvSpPr>
          <p:cNvPr id="18" name="Text 16"/>
          <p:cNvSpPr/>
          <p:nvPr/>
        </p:nvSpPr>
        <p:spPr>
          <a:xfrm>
            <a:off x="4759706" y="3675261"/>
            <a:ext cx="285007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Articles published the next day</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Choose your region and sector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Promoted on the website and LinkedIn</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In the monthly regional newsletter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Covers up to 4 users</a:t>
            </a:r>
            <a:endParaRPr lang="en-US" sz="1200" dirty="0"/>
          </a:p>
        </p:txBody>
      </p:sp>
      <p:sp>
        <p:nvSpPr>
          <p:cNvPr id="19" name="Shape 17"/>
          <p:cNvSpPr/>
          <p:nvPr/>
        </p:nvSpPr>
        <p:spPr>
          <a:xfrm>
            <a:off x="7988300" y="2349500"/>
            <a:ext cx="3390900" cy="2905323"/>
          </a:xfrm>
          <a:prstGeom prst="rect">
            <a:avLst/>
          </a:prstGeom>
          <a:solidFill>
            <a:srgbClr val="FFFEFC"/>
          </a:solidFill>
          <a:ln/>
          <a:effectLst>
            <a:outerShdw blurRad="203200" dist="76200" dir="5400000" algn="bl" rotWithShape="0">
              <a:srgbClr val="12151B">
                <a:alpha val="7000"/>
              </a:srgbClr>
            </a:outerShdw>
          </a:effectLst>
        </p:spPr>
      </p:sp>
      <p:sp>
        <p:nvSpPr>
          <p:cNvPr id="20" name="Shape 18"/>
          <p:cNvSpPr/>
          <p:nvPr/>
        </p:nvSpPr>
        <p:spPr>
          <a:xfrm>
            <a:off x="7988300" y="2362200"/>
            <a:ext cx="3390900" cy="0"/>
          </a:xfrm>
          <a:prstGeom prst="line">
            <a:avLst/>
          </a:prstGeom>
          <a:noFill/>
          <a:ln w="25400">
            <a:solidFill>
              <a:srgbClr val="C8102E"/>
            </a:solidFill>
            <a:prstDash val="solid"/>
          </a:ln>
        </p:spPr>
      </p:sp>
      <p:sp>
        <p:nvSpPr>
          <p:cNvPr id="21" name="Text 19"/>
          <p:cNvSpPr/>
          <p:nvPr/>
        </p:nvSpPr>
        <p:spPr>
          <a:xfrm>
            <a:off x="8242300" y="2628900"/>
            <a:ext cx="296938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03</a:t>
            </a:r>
            <a:endParaRPr lang="en-US" sz="1600" dirty="0"/>
          </a:p>
        </p:txBody>
      </p:sp>
      <p:sp>
        <p:nvSpPr>
          <p:cNvPr id="22" name="Text 20"/>
          <p:cNvSpPr/>
          <p:nvPr/>
        </p:nvSpPr>
        <p:spPr>
          <a:xfrm>
            <a:off x="8242300" y="3014929"/>
            <a:ext cx="29693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National Coverage</a:t>
            </a:r>
            <a:endParaRPr lang="en-US" sz="1600" dirty="0"/>
          </a:p>
        </p:txBody>
      </p:sp>
      <p:sp>
        <p:nvSpPr>
          <p:cNvPr id="23" name="Text 21"/>
          <p:cNvSpPr/>
          <p:nvPr/>
        </p:nvSpPr>
        <p:spPr>
          <a:xfrm>
            <a:off x="8242300" y="3360341"/>
            <a:ext cx="296938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One article a week in every region</a:t>
            </a:r>
            <a:endParaRPr lang="en-US" sz="1200" dirty="0"/>
          </a:p>
        </p:txBody>
      </p:sp>
      <p:sp>
        <p:nvSpPr>
          <p:cNvPr id="24" name="Text 22"/>
          <p:cNvSpPr/>
          <p:nvPr/>
        </p:nvSpPr>
        <p:spPr>
          <a:xfrm>
            <a:off x="8347456" y="3675261"/>
            <a:ext cx="285661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All eight regions, sector-focused</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Next-day article delivery</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Promoted on the website and LinkedIn</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In each regional newsletter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Covers up to 4 users</a:t>
            </a:r>
            <a:endParaRPr lang="en-US" sz="1200" dirty="0"/>
          </a:p>
        </p:txBody>
      </p:sp>
      <p:sp>
        <p:nvSpPr>
          <p:cNvPr id="25" name="Text 23"/>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F97"/>
                </a:solidFill>
                <a:latin typeface="Inter" pitchFamily="34" charset="0"/>
                <a:ea typeface="Inter" pitchFamily="34" charset="-122"/>
                <a:cs typeface="Inter" pitchFamily="34" charset="-120"/>
              </a:rPr>
              <a:t>www.corporate-news.co.uk</a:t>
            </a:r>
            <a:endParaRPr lang="en-US" sz="1200" dirty="0"/>
          </a:p>
        </p:txBody>
      </p:sp>
      <p:sp>
        <p:nvSpPr>
          <p:cNvPr id="26" name="Text 24"/>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A8F97"/>
                </a:solidFill>
                <a:latin typeface="Inter" pitchFamily="34" charset="0"/>
                <a:ea typeface="Inter" pitchFamily="34" charset="-122"/>
                <a:cs typeface="Inter" pitchFamily="34" charset="-120"/>
              </a:rPr>
              <a:t>05 / 11</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EAE3"/>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7E838B"/>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3CCC1"/>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SERVICES · EVENTS &amp; DIRECTORY</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Fill your events and grow your profile</a:t>
            </a:r>
            <a:endParaRPr lang="en-US" sz="3600" dirty="0"/>
          </a:p>
        </p:txBody>
      </p:sp>
      <p:sp>
        <p:nvSpPr>
          <p:cNvPr id="7" name="Shape 5"/>
          <p:cNvSpPr/>
          <p:nvPr/>
        </p:nvSpPr>
        <p:spPr>
          <a:xfrm>
            <a:off x="812800" y="2349500"/>
            <a:ext cx="3384550" cy="2684396"/>
          </a:xfrm>
          <a:prstGeom prst="rect">
            <a:avLst/>
          </a:prstGeom>
          <a:solidFill>
            <a:srgbClr val="FBFAF7"/>
          </a:solidFill>
          <a:ln/>
          <a:effectLst>
            <a:outerShdw blurRad="203200" dist="76200" dir="5400000" algn="bl" rotWithShape="0">
              <a:srgbClr val="12151B">
                <a:alpha val="7000"/>
              </a:srgbClr>
            </a:outerShdw>
          </a:effectLst>
        </p:spPr>
      </p:sp>
      <p:sp>
        <p:nvSpPr>
          <p:cNvPr id="8" name="Shape 6"/>
          <p:cNvSpPr/>
          <p:nvPr/>
        </p:nvSpPr>
        <p:spPr>
          <a:xfrm>
            <a:off x="812800" y="2362200"/>
            <a:ext cx="3384550" cy="0"/>
          </a:xfrm>
          <a:prstGeom prst="line">
            <a:avLst/>
          </a:prstGeom>
          <a:noFill/>
          <a:ln w="25400">
            <a:solidFill>
              <a:srgbClr val="C8102E"/>
            </a:solidFill>
            <a:prstDash val="solid"/>
          </a:ln>
        </p:spPr>
      </p:sp>
      <p:sp>
        <p:nvSpPr>
          <p:cNvPr id="9" name="Text 7"/>
          <p:cNvSpPr/>
          <p:nvPr/>
        </p:nvSpPr>
        <p:spPr>
          <a:xfrm>
            <a:off x="106680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04</a:t>
            </a:r>
            <a:endParaRPr lang="en-US" sz="1600" dirty="0"/>
          </a:p>
        </p:txBody>
      </p:sp>
      <p:sp>
        <p:nvSpPr>
          <p:cNvPr id="10" name="Text 8"/>
          <p:cNvSpPr/>
          <p:nvPr/>
        </p:nvSpPr>
        <p:spPr>
          <a:xfrm>
            <a:off x="106680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Single Event Promotion</a:t>
            </a:r>
            <a:endParaRPr lang="en-US" sz="1600" dirty="0"/>
          </a:p>
        </p:txBody>
      </p:sp>
      <p:sp>
        <p:nvSpPr>
          <p:cNvPr id="11" name="Text 9"/>
          <p:cNvSpPr/>
          <p:nvPr/>
        </p:nvSpPr>
        <p:spPr>
          <a:xfrm>
            <a:off x="1066800" y="3360341"/>
            <a:ext cx="296284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Promote one event</a:t>
            </a:r>
            <a:endParaRPr lang="en-US" sz="1200" dirty="0"/>
          </a:p>
        </p:txBody>
      </p:sp>
      <p:sp>
        <p:nvSpPr>
          <p:cNvPr id="12" name="Text 10"/>
          <p:cNvSpPr/>
          <p:nvPr/>
        </p:nvSpPr>
        <p:spPr>
          <a:xfrm>
            <a:off x="1171956" y="3675261"/>
            <a:ext cx="2850071" cy="1130035"/>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Description, images and ticket link</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Published on the website and LinkedIn</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Live right up to the event date</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Add event photos afterwards</a:t>
            </a:r>
            <a:endParaRPr lang="en-US" sz="1200" dirty="0"/>
          </a:p>
        </p:txBody>
      </p:sp>
      <p:sp>
        <p:nvSpPr>
          <p:cNvPr id="13" name="Shape 11"/>
          <p:cNvSpPr/>
          <p:nvPr/>
        </p:nvSpPr>
        <p:spPr>
          <a:xfrm>
            <a:off x="4400550" y="2349500"/>
            <a:ext cx="3384550" cy="2905323"/>
          </a:xfrm>
          <a:prstGeom prst="rect">
            <a:avLst/>
          </a:prstGeom>
          <a:solidFill>
            <a:srgbClr val="FBFAF7"/>
          </a:solidFill>
          <a:ln/>
          <a:effectLst>
            <a:outerShdw blurRad="203200" dist="76200" dir="5400000" algn="bl" rotWithShape="0">
              <a:srgbClr val="12151B">
                <a:alpha val="7000"/>
              </a:srgbClr>
            </a:outerShdw>
          </a:effectLst>
        </p:spPr>
      </p:sp>
      <p:sp>
        <p:nvSpPr>
          <p:cNvPr id="14" name="Shape 12"/>
          <p:cNvSpPr/>
          <p:nvPr/>
        </p:nvSpPr>
        <p:spPr>
          <a:xfrm>
            <a:off x="4400550" y="2362200"/>
            <a:ext cx="3384550" cy="0"/>
          </a:xfrm>
          <a:prstGeom prst="line">
            <a:avLst/>
          </a:prstGeom>
          <a:noFill/>
          <a:ln w="25400">
            <a:solidFill>
              <a:srgbClr val="C8102E"/>
            </a:solidFill>
            <a:prstDash val="solid"/>
          </a:ln>
        </p:spPr>
      </p:sp>
      <p:sp>
        <p:nvSpPr>
          <p:cNvPr id="15" name="Text 13"/>
          <p:cNvSpPr/>
          <p:nvPr/>
        </p:nvSpPr>
        <p:spPr>
          <a:xfrm>
            <a:off x="465455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05</a:t>
            </a:r>
            <a:endParaRPr lang="en-US" sz="1600" dirty="0"/>
          </a:p>
        </p:txBody>
      </p:sp>
      <p:sp>
        <p:nvSpPr>
          <p:cNvPr id="16" name="Text 14"/>
          <p:cNvSpPr/>
          <p:nvPr/>
        </p:nvSpPr>
        <p:spPr>
          <a:xfrm>
            <a:off x="465455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Multiple Event Promotion</a:t>
            </a:r>
            <a:endParaRPr lang="en-US" sz="1600" dirty="0"/>
          </a:p>
        </p:txBody>
      </p:sp>
      <p:sp>
        <p:nvSpPr>
          <p:cNvPr id="17" name="Text 15"/>
          <p:cNvSpPr/>
          <p:nvPr/>
        </p:nvSpPr>
        <p:spPr>
          <a:xfrm>
            <a:off x="4654550" y="3360341"/>
            <a:ext cx="296284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An ongoing events programme</a:t>
            </a:r>
            <a:endParaRPr lang="en-US" sz="1200" dirty="0"/>
          </a:p>
        </p:txBody>
      </p:sp>
      <p:sp>
        <p:nvSpPr>
          <p:cNvPr id="18" name="Text 16"/>
          <p:cNvSpPr/>
          <p:nvPr/>
        </p:nvSpPr>
        <p:spPr>
          <a:xfrm>
            <a:off x="4759706" y="3675261"/>
            <a:ext cx="285007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Post events as often as you run them</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Website listings plus LinkedIn posts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Built to boost ticket sales and footfall</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Covers up to 4 users</a:t>
            </a:r>
            <a:endParaRPr lang="en-US" sz="1200" dirty="0"/>
          </a:p>
        </p:txBody>
      </p:sp>
      <p:sp>
        <p:nvSpPr>
          <p:cNvPr id="19" name="Shape 17"/>
          <p:cNvSpPr/>
          <p:nvPr/>
        </p:nvSpPr>
        <p:spPr>
          <a:xfrm>
            <a:off x="7988300" y="2349500"/>
            <a:ext cx="3390900" cy="2905323"/>
          </a:xfrm>
          <a:prstGeom prst="rect">
            <a:avLst/>
          </a:prstGeom>
          <a:solidFill>
            <a:srgbClr val="FBFAF7"/>
          </a:solidFill>
          <a:ln/>
          <a:effectLst>
            <a:outerShdw blurRad="203200" dist="76200" dir="5400000" algn="bl" rotWithShape="0">
              <a:srgbClr val="12151B">
                <a:alpha val="7000"/>
              </a:srgbClr>
            </a:outerShdw>
          </a:effectLst>
        </p:spPr>
      </p:sp>
      <p:sp>
        <p:nvSpPr>
          <p:cNvPr id="20" name="Shape 18"/>
          <p:cNvSpPr/>
          <p:nvPr/>
        </p:nvSpPr>
        <p:spPr>
          <a:xfrm>
            <a:off x="7988300" y="2362200"/>
            <a:ext cx="3390900" cy="0"/>
          </a:xfrm>
          <a:prstGeom prst="line">
            <a:avLst/>
          </a:prstGeom>
          <a:noFill/>
          <a:ln w="25400">
            <a:solidFill>
              <a:srgbClr val="C8102E"/>
            </a:solidFill>
            <a:prstDash val="solid"/>
          </a:ln>
        </p:spPr>
      </p:sp>
      <p:sp>
        <p:nvSpPr>
          <p:cNvPr id="21" name="Text 19"/>
          <p:cNvSpPr/>
          <p:nvPr/>
        </p:nvSpPr>
        <p:spPr>
          <a:xfrm>
            <a:off x="8242300" y="2628900"/>
            <a:ext cx="296938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06</a:t>
            </a:r>
            <a:endParaRPr lang="en-US" sz="1600" dirty="0"/>
          </a:p>
        </p:txBody>
      </p:sp>
      <p:sp>
        <p:nvSpPr>
          <p:cNvPr id="22" name="Text 20"/>
          <p:cNvSpPr/>
          <p:nvPr/>
        </p:nvSpPr>
        <p:spPr>
          <a:xfrm>
            <a:off x="8242300" y="3014929"/>
            <a:ext cx="29693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Business Directory Profile</a:t>
            </a:r>
            <a:endParaRPr lang="en-US" sz="1600" dirty="0"/>
          </a:p>
        </p:txBody>
      </p:sp>
      <p:sp>
        <p:nvSpPr>
          <p:cNvPr id="23" name="Text 21"/>
          <p:cNvSpPr/>
          <p:nvPr/>
        </p:nvSpPr>
        <p:spPr>
          <a:xfrm>
            <a:off x="8242300" y="3360341"/>
            <a:ext cx="296938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12 months in our directory</a:t>
            </a:r>
            <a:endParaRPr lang="en-US" sz="1200" dirty="0"/>
          </a:p>
        </p:txBody>
      </p:sp>
      <p:sp>
        <p:nvSpPr>
          <p:cNvPr id="24" name="Text 22"/>
          <p:cNvSpPr/>
          <p:nvPr/>
        </p:nvSpPr>
        <p:spPr>
          <a:xfrm>
            <a:off x="8347456" y="3675261"/>
            <a:ext cx="285661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Searchable by sector</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Your pictures, bio and contact details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A full year of promotion</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Brand awareness across our community</a:t>
            </a:r>
            <a:endParaRPr lang="en-US" sz="1200" dirty="0"/>
          </a:p>
        </p:txBody>
      </p:sp>
      <p:sp>
        <p:nvSpPr>
          <p:cNvPr id="25" name="Text 23"/>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E838B"/>
                </a:solidFill>
                <a:latin typeface="Inter" pitchFamily="34" charset="0"/>
                <a:ea typeface="Inter" pitchFamily="34" charset="-122"/>
                <a:cs typeface="Inter" pitchFamily="34" charset="-120"/>
              </a:rPr>
              <a:t>www.corporate-news.co.uk</a:t>
            </a:r>
            <a:endParaRPr lang="en-US" sz="1200" dirty="0"/>
          </a:p>
        </p:txBody>
      </p:sp>
      <p:sp>
        <p:nvSpPr>
          <p:cNvPr id="26" name="Text 24"/>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7E838B"/>
                </a:solidFill>
                <a:latin typeface="Inter" pitchFamily="34" charset="0"/>
                <a:ea typeface="Inter" pitchFamily="34" charset="-122"/>
                <a:cs typeface="Inter" pitchFamily="34" charset="-120"/>
              </a:rPr>
              <a:t>06 / 11</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F1"/>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A8F97"/>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9D3CA"/>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SERVICES · RECRUITMENT</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Reach corporate talent directly</a:t>
            </a:r>
            <a:endParaRPr lang="en-US" sz="3600" dirty="0"/>
          </a:p>
        </p:txBody>
      </p:sp>
      <p:sp>
        <p:nvSpPr>
          <p:cNvPr id="7" name="Shape 5"/>
          <p:cNvSpPr/>
          <p:nvPr/>
        </p:nvSpPr>
        <p:spPr>
          <a:xfrm>
            <a:off x="812800" y="2349500"/>
            <a:ext cx="3384550" cy="2905323"/>
          </a:xfrm>
          <a:prstGeom prst="rect">
            <a:avLst/>
          </a:prstGeom>
          <a:solidFill>
            <a:srgbClr val="FFFEFC"/>
          </a:solidFill>
          <a:ln/>
          <a:effectLst>
            <a:outerShdw blurRad="203200" dist="76200" dir="5400000" algn="bl" rotWithShape="0">
              <a:srgbClr val="12151B">
                <a:alpha val="7000"/>
              </a:srgbClr>
            </a:outerShdw>
          </a:effectLst>
        </p:spPr>
      </p:sp>
      <p:sp>
        <p:nvSpPr>
          <p:cNvPr id="8" name="Shape 6"/>
          <p:cNvSpPr/>
          <p:nvPr/>
        </p:nvSpPr>
        <p:spPr>
          <a:xfrm>
            <a:off x="812800" y="2362200"/>
            <a:ext cx="3384550" cy="0"/>
          </a:xfrm>
          <a:prstGeom prst="line">
            <a:avLst/>
          </a:prstGeom>
          <a:noFill/>
          <a:ln w="25400">
            <a:solidFill>
              <a:srgbClr val="C8102E"/>
            </a:solidFill>
            <a:prstDash val="solid"/>
          </a:ln>
        </p:spPr>
      </p:sp>
      <p:sp>
        <p:nvSpPr>
          <p:cNvPr id="9" name="Text 7"/>
          <p:cNvSpPr/>
          <p:nvPr/>
        </p:nvSpPr>
        <p:spPr>
          <a:xfrm>
            <a:off x="106680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07</a:t>
            </a:r>
            <a:endParaRPr lang="en-US" sz="1600" dirty="0"/>
          </a:p>
        </p:txBody>
      </p:sp>
      <p:sp>
        <p:nvSpPr>
          <p:cNvPr id="10" name="Text 8"/>
          <p:cNvSpPr/>
          <p:nvPr/>
        </p:nvSpPr>
        <p:spPr>
          <a:xfrm>
            <a:off x="106680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Job Advertisement</a:t>
            </a:r>
            <a:endParaRPr lang="en-US" sz="1600" dirty="0"/>
          </a:p>
        </p:txBody>
      </p:sp>
      <p:sp>
        <p:nvSpPr>
          <p:cNvPr id="11" name="Text 9"/>
          <p:cNvSpPr/>
          <p:nvPr/>
        </p:nvSpPr>
        <p:spPr>
          <a:xfrm>
            <a:off x="1066800" y="3360341"/>
            <a:ext cx="296284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Promote a corporate role</a:t>
            </a:r>
            <a:endParaRPr lang="en-US" sz="1200" dirty="0"/>
          </a:p>
        </p:txBody>
      </p:sp>
      <p:sp>
        <p:nvSpPr>
          <p:cNvPr id="12" name="Text 10"/>
          <p:cNvSpPr/>
          <p:nvPr/>
        </p:nvSpPr>
        <p:spPr>
          <a:xfrm>
            <a:off x="1171956" y="3675261"/>
            <a:ext cx="285007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Your description, images and apply links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Key job details for corporate candidates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Shared on LinkedIn and in the newsletter</a:t>
            </a:r>
            <a:endParaRPr lang="en-US" sz="1200" dirty="0"/>
          </a:p>
        </p:txBody>
      </p:sp>
      <p:sp>
        <p:nvSpPr>
          <p:cNvPr id="13" name="Shape 11"/>
          <p:cNvSpPr/>
          <p:nvPr/>
        </p:nvSpPr>
        <p:spPr>
          <a:xfrm>
            <a:off x="4400550" y="2349500"/>
            <a:ext cx="3384550" cy="2905323"/>
          </a:xfrm>
          <a:prstGeom prst="rect">
            <a:avLst/>
          </a:prstGeom>
          <a:solidFill>
            <a:srgbClr val="FFFEFC"/>
          </a:solidFill>
          <a:ln/>
          <a:effectLst>
            <a:outerShdw blurRad="203200" dist="76200" dir="5400000" algn="bl" rotWithShape="0">
              <a:srgbClr val="12151B">
                <a:alpha val="7000"/>
              </a:srgbClr>
            </a:outerShdw>
          </a:effectLst>
        </p:spPr>
      </p:sp>
      <p:sp>
        <p:nvSpPr>
          <p:cNvPr id="14" name="Shape 12"/>
          <p:cNvSpPr/>
          <p:nvPr/>
        </p:nvSpPr>
        <p:spPr>
          <a:xfrm>
            <a:off x="4400550" y="2362200"/>
            <a:ext cx="3384550" cy="0"/>
          </a:xfrm>
          <a:prstGeom prst="line">
            <a:avLst/>
          </a:prstGeom>
          <a:noFill/>
          <a:ln w="25400">
            <a:solidFill>
              <a:srgbClr val="C8102E"/>
            </a:solidFill>
            <a:prstDash val="solid"/>
          </a:ln>
        </p:spPr>
      </p:sp>
      <p:sp>
        <p:nvSpPr>
          <p:cNvPr id="15" name="Text 13"/>
          <p:cNvSpPr/>
          <p:nvPr/>
        </p:nvSpPr>
        <p:spPr>
          <a:xfrm>
            <a:off x="4654550" y="2628900"/>
            <a:ext cx="296284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08</a:t>
            </a:r>
            <a:endParaRPr lang="en-US" sz="1600" dirty="0"/>
          </a:p>
        </p:txBody>
      </p:sp>
      <p:sp>
        <p:nvSpPr>
          <p:cNvPr id="16" name="Text 14"/>
          <p:cNvSpPr/>
          <p:nvPr/>
        </p:nvSpPr>
        <p:spPr>
          <a:xfrm>
            <a:off x="4654550" y="3014929"/>
            <a:ext cx="296284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Recruiter Profile</a:t>
            </a:r>
            <a:endParaRPr lang="en-US" sz="1600" dirty="0"/>
          </a:p>
        </p:txBody>
      </p:sp>
      <p:sp>
        <p:nvSpPr>
          <p:cNvPr id="17" name="Text 15"/>
          <p:cNvSpPr/>
          <p:nvPr/>
        </p:nvSpPr>
        <p:spPr>
          <a:xfrm>
            <a:off x="4654550" y="3360341"/>
            <a:ext cx="296284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The go-to recruiter in your sector</a:t>
            </a:r>
            <a:endParaRPr lang="en-US" sz="1200" dirty="0"/>
          </a:p>
        </p:txBody>
      </p:sp>
      <p:sp>
        <p:nvSpPr>
          <p:cNvPr id="18" name="Text 16"/>
          <p:cNvSpPr/>
          <p:nvPr/>
        </p:nvSpPr>
        <p:spPr>
          <a:xfrm>
            <a:off x="4759706" y="3675261"/>
            <a:ext cx="2850071" cy="1350963"/>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Showcase your agency and key sectors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Highlight your people and achievements</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Update your profile as you grow</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Covers up to 4 users</a:t>
            </a:r>
            <a:endParaRPr lang="en-US" sz="1200" dirty="0"/>
          </a:p>
        </p:txBody>
      </p:sp>
      <p:sp>
        <p:nvSpPr>
          <p:cNvPr id="19" name="Shape 17"/>
          <p:cNvSpPr/>
          <p:nvPr/>
        </p:nvSpPr>
        <p:spPr>
          <a:xfrm>
            <a:off x="7988300" y="2349500"/>
            <a:ext cx="3390900" cy="2684396"/>
          </a:xfrm>
          <a:prstGeom prst="rect">
            <a:avLst/>
          </a:prstGeom>
          <a:solidFill>
            <a:srgbClr val="FFFEFC"/>
          </a:solidFill>
          <a:ln/>
          <a:effectLst>
            <a:outerShdw blurRad="203200" dist="76200" dir="5400000" algn="bl" rotWithShape="0">
              <a:srgbClr val="12151B">
                <a:alpha val="7000"/>
              </a:srgbClr>
            </a:outerShdw>
          </a:effectLst>
        </p:spPr>
      </p:sp>
      <p:sp>
        <p:nvSpPr>
          <p:cNvPr id="20" name="Shape 18"/>
          <p:cNvSpPr/>
          <p:nvPr/>
        </p:nvSpPr>
        <p:spPr>
          <a:xfrm>
            <a:off x="7988300" y="2362200"/>
            <a:ext cx="3390900" cy="0"/>
          </a:xfrm>
          <a:prstGeom prst="line">
            <a:avLst/>
          </a:prstGeom>
          <a:noFill/>
          <a:ln w="25400">
            <a:solidFill>
              <a:srgbClr val="C8102E"/>
            </a:solidFill>
            <a:prstDash val="solid"/>
          </a:ln>
        </p:spPr>
      </p:sp>
      <p:sp>
        <p:nvSpPr>
          <p:cNvPr id="21" name="Text 19"/>
          <p:cNvSpPr/>
          <p:nvPr/>
        </p:nvSpPr>
        <p:spPr>
          <a:xfrm>
            <a:off x="8242300" y="2628900"/>
            <a:ext cx="2969387"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09</a:t>
            </a:r>
            <a:endParaRPr lang="en-US" sz="1600" dirty="0"/>
          </a:p>
        </p:txBody>
      </p:sp>
      <p:sp>
        <p:nvSpPr>
          <p:cNvPr id="22" name="Text 20"/>
          <p:cNvSpPr/>
          <p:nvPr/>
        </p:nvSpPr>
        <p:spPr>
          <a:xfrm>
            <a:off x="8242300" y="3014929"/>
            <a:ext cx="29693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Additional Members</a:t>
            </a:r>
            <a:endParaRPr lang="en-US" sz="1600" dirty="0"/>
          </a:p>
        </p:txBody>
      </p:sp>
      <p:sp>
        <p:nvSpPr>
          <p:cNvPr id="23" name="Text 21"/>
          <p:cNvSpPr/>
          <p:nvPr/>
        </p:nvSpPr>
        <p:spPr>
          <a:xfrm>
            <a:off x="8242300" y="3360341"/>
            <a:ext cx="296938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Bring your whole team in</a:t>
            </a:r>
            <a:endParaRPr lang="en-US" sz="1200" dirty="0"/>
          </a:p>
        </p:txBody>
      </p:sp>
      <p:sp>
        <p:nvSpPr>
          <p:cNvPr id="24" name="Text 22"/>
          <p:cNvSpPr/>
          <p:nvPr/>
        </p:nvSpPr>
        <p:spPr>
          <a:xfrm>
            <a:off x="8347456" y="3675261"/>
            <a:ext cx="2856611" cy="1130035"/>
          </a:xfrm>
          <a:prstGeom prst="rect">
            <a:avLst/>
          </a:prstGeom>
          <a:noFill/>
          <a:ln/>
        </p:spPr>
        <p:txBody>
          <a:bodyPr wrap="square" lIns="0" tIns="0" rIns="0" bIns="0" rtlCol="0" anchor="t">
            <a:normAutofit/>
          </a:bodyPr>
          <a:lstStyle/>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Add team members to any subscription</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Network and collaborate in the community</a:t>
            </a:r>
            <a:endParaRPr lang="en-US" sz="1200" dirty="0"/>
          </a:p>
          <a:p>
            <a:pPr marL="148844" indent="-148844" algn="l">
              <a:lnSpc>
                <a:spcPts val="1740"/>
              </a:lnSpc>
              <a:buSzPct val="100000"/>
              <a:buChar char="•"/>
            </a:pPr>
            <a:r>
              <a:rPr lang="en-US" sz="1200" dirty="0">
                <a:solidFill>
                  <a:srgbClr val="4E535C"/>
                </a:solidFill>
                <a:latin typeface="Inter" pitchFamily="34" charset="0"/>
                <a:ea typeface="Inter" pitchFamily="34" charset="-122"/>
                <a:cs typeface="Inter" pitchFamily="34" charset="-120"/>
              </a:rPr>
              <a:t>Promote your business milestones</a:t>
            </a:r>
            <a:endParaRPr lang="en-US" sz="1200" dirty="0"/>
          </a:p>
        </p:txBody>
      </p:sp>
      <p:sp>
        <p:nvSpPr>
          <p:cNvPr id="25" name="Text 23"/>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F97"/>
                </a:solidFill>
                <a:latin typeface="Inter" pitchFamily="34" charset="0"/>
                <a:ea typeface="Inter" pitchFamily="34" charset="-122"/>
                <a:cs typeface="Inter" pitchFamily="34" charset="-120"/>
              </a:rPr>
              <a:t>www.corporate-news.co.uk</a:t>
            </a:r>
            <a:endParaRPr lang="en-US" sz="1200" dirty="0"/>
          </a:p>
        </p:txBody>
      </p:sp>
      <p:sp>
        <p:nvSpPr>
          <p:cNvPr id="26" name="Text 24"/>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A8F97"/>
                </a:solidFill>
                <a:latin typeface="Inter" pitchFamily="34" charset="0"/>
                <a:ea typeface="Inter" pitchFamily="34" charset="-122"/>
                <a:cs typeface="Inter" pitchFamily="34" charset="-120"/>
              </a:rPr>
              <a:t>07 / 11</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51B"/>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C8102E"/>
          </a:solidFill>
          <a:ln/>
        </p:spPr>
      </p:sp>
      <p:sp>
        <p:nvSpPr>
          <p:cNvPr id="3" name="Text 1"/>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F7F5F1"/>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F7F5F1"/>
                </a:solidFill>
                <a:latin typeface="Inter" pitchFamily="34" charset="0"/>
                <a:ea typeface="Inter" pitchFamily="34" charset="-122"/>
                <a:cs typeface="Inter" pitchFamily="34" charset="-120"/>
              </a:rPr>
              <a:t>NEWS</a:t>
            </a:r>
            <a:endParaRPr lang="en-US" sz="1200" dirty="0"/>
          </a:p>
        </p:txBody>
      </p:sp>
      <p:sp>
        <p:nvSpPr>
          <p:cNvPr id="4" name="Text 2"/>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E949D"/>
                </a:solidFill>
                <a:latin typeface="Inter" pitchFamily="34" charset="0"/>
                <a:ea typeface="Inter" pitchFamily="34" charset="-122"/>
                <a:cs typeface="Inter" pitchFamily="34" charset="-120"/>
              </a:rPr>
              <a:t>MEDIA PACK 2027</a:t>
            </a:r>
            <a:endParaRPr lang="en-US" sz="1200" dirty="0"/>
          </a:p>
        </p:txBody>
      </p:sp>
      <p:sp>
        <p:nvSpPr>
          <p:cNvPr id="5" name="Shape 3"/>
          <p:cNvSpPr/>
          <p:nvPr/>
        </p:nvSpPr>
        <p:spPr>
          <a:xfrm>
            <a:off x="812800" y="711200"/>
            <a:ext cx="10566400" cy="12700"/>
          </a:xfrm>
          <a:prstGeom prst="rect">
            <a:avLst/>
          </a:prstGeom>
          <a:solidFill>
            <a:srgbClr val="2A2F38"/>
          </a:solidFill>
          <a:ln/>
        </p:spPr>
      </p:sp>
      <p:sp>
        <p:nvSpPr>
          <p:cNvPr id="6" name="Text 4"/>
          <p:cNvSpPr/>
          <p:nvPr/>
        </p:nvSpPr>
        <p:spPr>
          <a:xfrm>
            <a:off x="812800" y="11176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E8485F"/>
                </a:solidFill>
                <a:latin typeface="Inter" pitchFamily="34" charset="0"/>
                <a:ea typeface="Inter" pitchFamily="34" charset="-122"/>
                <a:cs typeface="Inter" pitchFamily="34" charset="-120"/>
              </a:rPr>
              <a:t>SERVICES · ALL-ACCESS MEMBERSHIP</a:t>
            </a:r>
            <a:endParaRPr lang="en-US" sz="1200" dirty="0"/>
          </a:p>
        </p:txBody>
      </p:sp>
      <p:sp>
        <p:nvSpPr>
          <p:cNvPr id="7" name="Text 5"/>
          <p:cNvSpPr>
            <a:spLocks noGrp="1"/>
          </p:cNvSpPr>
          <p:nvPr>
            <p:ph type="title"/>
          </p:nvPr>
        </p:nvSpPr>
        <p:spPr>
          <a:xfrm>
            <a:off x="812800" y="1422400"/>
            <a:ext cx="10883392" cy="69592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F7F5F1"/>
                </a:solidFill>
                <a:latin typeface="Playfair Display" pitchFamily="18" charset="0"/>
                <a:ea typeface="Playfair Display" pitchFamily="18" charset="-122"/>
                <a:cs typeface="Playfair Display" pitchFamily="18" charset="-120"/>
              </a:rPr>
              <a:t>Gold Corporate Membership</a:t>
            </a:r>
            <a:endParaRPr lang="en-US" sz="4800" dirty="0"/>
          </a:p>
        </p:txBody>
      </p:sp>
      <p:sp>
        <p:nvSpPr>
          <p:cNvPr id="8" name="Text 6"/>
          <p:cNvSpPr/>
          <p:nvPr/>
        </p:nvSpPr>
        <p:spPr>
          <a:xfrm>
            <a:off x="812800" y="2349500"/>
            <a:ext cx="9156700" cy="320014"/>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C3C7CE"/>
                </a:solidFill>
                <a:latin typeface="Inter" pitchFamily="34" charset="0"/>
                <a:ea typeface="Inter" pitchFamily="34" charset="-122"/>
                <a:cs typeface="Inter" pitchFamily="34" charset="-120"/>
              </a:rPr>
              <a:t>Our complete package for brands that want to be seen every day, in every region.</a:t>
            </a:r>
            <a:endParaRPr lang="en-US" sz="1600" dirty="0"/>
          </a:p>
        </p:txBody>
      </p:sp>
      <p:sp>
        <p:nvSpPr>
          <p:cNvPr id="9" name="Shape 7"/>
          <p:cNvSpPr/>
          <p:nvPr/>
        </p:nvSpPr>
        <p:spPr>
          <a:xfrm>
            <a:off x="812800" y="2984500"/>
            <a:ext cx="762000" cy="38100"/>
          </a:xfrm>
          <a:prstGeom prst="rect">
            <a:avLst/>
          </a:prstGeom>
          <a:solidFill>
            <a:srgbClr val="C8102E"/>
          </a:solidFill>
          <a:ln/>
        </p:spPr>
      </p:sp>
      <p:pic>
        <p:nvPicPr>
          <p:cNvPr id="10" name="Image 0" descr="CheckCircle"/>
          <p:cNvPicPr>
            <a:picLocks noChangeAspect="1"/>
          </p:cNvPicPr>
          <p:nvPr/>
        </p:nvPicPr>
        <p:blipFill>
          <a:blip r:embed="rId3"/>
          <a:srcRect/>
          <a:stretch/>
        </p:blipFill>
        <p:spPr>
          <a:xfrm>
            <a:off x="812800" y="3429000"/>
            <a:ext cx="279400" cy="279400"/>
          </a:xfrm>
          <a:prstGeom prst="rect">
            <a:avLst/>
          </a:prstGeom>
        </p:spPr>
      </p:pic>
      <p:sp>
        <p:nvSpPr>
          <p:cNvPr id="11" name="Text 8"/>
          <p:cNvSpPr/>
          <p:nvPr/>
        </p:nvSpPr>
        <p:spPr>
          <a:xfrm>
            <a:off x="1244600" y="34401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One news article every day</a:t>
            </a:r>
            <a:endParaRPr lang="en-US" sz="1500" dirty="0"/>
          </a:p>
        </p:txBody>
      </p:sp>
      <p:pic>
        <p:nvPicPr>
          <p:cNvPr id="12" name="Image 1" descr="CheckCircle"/>
          <p:cNvPicPr>
            <a:picLocks noChangeAspect="1"/>
          </p:cNvPicPr>
          <p:nvPr/>
        </p:nvPicPr>
        <p:blipFill>
          <a:blip r:embed="rId3"/>
          <a:srcRect/>
          <a:stretch/>
        </p:blipFill>
        <p:spPr>
          <a:xfrm>
            <a:off x="6299200" y="3429000"/>
            <a:ext cx="279400" cy="279400"/>
          </a:xfrm>
          <a:prstGeom prst="rect">
            <a:avLst/>
          </a:prstGeom>
        </p:spPr>
      </p:pic>
      <p:sp>
        <p:nvSpPr>
          <p:cNvPr id="13" name="Text 9"/>
          <p:cNvSpPr/>
          <p:nvPr/>
        </p:nvSpPr>
        <p:spPr>
          <a:xfrm>
            <a:off x="6731000" y="34401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One expert opinion every month</a:t>
            </a:r>
            <a:endParaRPr lang="en-US" sz="1500" dirty="0"/>
          </a:p>
        </p:txBody>
      </p:sp>
      <p:pic>
        <p:nvPicPr>
          <p:cNvPr id="14" name="Image 2" descr="CheckCircle"/>
          <p:cNvPicPr>
            <a:picLocks noChangeAspect="1"/>
          </p:cNvPicPr>
          <p:nvPr/>
        </p:nvPicPr>
        <p:blipFill>
          <a:blip r:embed="rId3"/>
          <a:srcRect/>
          <a:stretch/>
        </p:blipFill>
        <p:spPr>
          <a:xfrm>
            <a:off x="812800" y="4127500"/>
            <a:ext cx="279400" cy="279400"/>
          </a:xfrm>
          <a:prstGeom prst="rect">
            <a:avLst/>
          </a:prstGeom>
        </p:spPr>
      </p:pic>
      <p:sp>
        <p:nvSpPr>
          <p:cNvPr id="15" name="Text 10"/>
          <p:cNvSpPr/>
          <p:nvPr/>
        </p:nvSpPr>
        <p:spPr>
          <a:xfrm>
            <a:off x="1244600" y="41386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All regions, sector-focused</a:t>
            </a:r>
            <a:endParaRPr lang="en-US" sz="1500" dirty="0"/>
          </a:p>
        </p:txBody>
      </p:sp>
      <p:pic>
        <p:nvPicPr>
          <p:cNvPr id="16" name="Image 3" descr="CheckCircle"/>
          <p:cNvPicPr>
            <a:picLocks noChangeAspect="1"/>
          </p:cNvPicPr>
          <p:nvPr/>
        </p:nvPicPr>
        <p:blipFill>
          <a:blip r:embed="rId3"/>
          <a:srcRect/>
          <a:stretch/>
        </p:blipFill>
        <p:spPr>
          <a:xfrm>
            <a:off x="6299200" y="4127500"/>
            <a:ext cx="279400" cy="279400"/>
          </a:xfrm>
          <a:prstGeom prst="rect">
            <a:avLst/>
          </a:prstGeom>
        </p:spPr>
      </p:pic>
      <p:sp>
        <p:nvSpPr>
          <p:cNvPr id="17" name="Text 11"/>
          <p:cNvSpPr/>
          <p:nvPr/>
        </p:nvSpPr>
        <p:spPr>
          <a:xfrm>
            <a:off x="6731000" y="41386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Pre- and post-event promotion</a:t>
            </a:r>
            <a:endParaRPr lang="en-US" sz="1500" dirty="0"/>
          </a:p>
        </p:txBody>
      </p:sp>
      <p:pic>
        <p:nvPicPr>
          <p:cNvPr id="18" name="Image 4" descr="CheckCircle"/>
          <p:cNvPicPr>
            <a:picLocks noChangeAspect="1"/>
          </p:cNvPicPr>
          <p:nvPr/>
        </p:nvPicPr>
        <p:blipFill>
          <a:blip r:embed="rId3"/>
          <a:srcRect/>
          <a:stretch/>
        </p:blipFill>
        <p:spPr>
          <a:xfrm>
            <a:off x="812800" y="4826000"/>
            <a:ext cx="279400" cy="279400"/>
          </a:xfrm>
          <a:prstGeom prst="rect">
            <a:avLst/>
          </a:prstGeom>
        </p:spPr>
      </p:pic>
      <p:sp>
        <p:nvSpPr>
          <p:cNvPr id="19" name="Text 12"/>
          <p:cNvSpPr/>
          <p:nvPr/>
        </p:nvSpPr>
        <p:spPr>
          <a:xfrm>
            <a:off x="1244600" y="48371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Recruiter profile and unlimited job adverts</a:t>
            </a:r>
            <a:endParaRPr lang="en-US" sz="1500" dirty="0"/>
          </a:p>
        </p:txBody>
      </p:sp>
      <p:pic>
        <p:nvPicPr>
          <p:cNvPr id="20" name="Image 5" descr="CheckCircle"/>
          <p:cNvPicPr>
            <a:picLocks noChangeAspect="1"/>
          </p:cNvPicPr>
          <p:nvPr/>
        </p:nvPicPr>
        <p:blipFill>
          <a:blip r:embed="rId3"/>
          <a:srcRect/>
          <a:stretch/>
        </p:blipFill>
        <p:spPr>
          <a:xfrm>
            <a:off x="6299200" y="4826000"/>
            <a:ext cx="279400" cy="279400"/>
          </a:xfrm>
          <a:prstGeom prst="rect">
            <a:avLst/>
          </a:prstGeom>
        </p:spPr>
      </p:pic>
      <p:sp>
        <p:nvSpPr>
          <p:cNvPr id="21" name="Text 13"/>
          <p:cNvSpPr/>
          <p:nvPr/>
        </p:nvSpPr>
        <p:spPr>
          <a:xfrm>
            <a:off x="6731000" y="4837113"/>
            <a:ext cx="478764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7F5F1"/>
                </a:solidFill>
                <a:latin typeface="Inter" pitchFamily="34" charset="0"/>
                <a:ea typeface="Inter" pitchFamily="34" charset="-122"/>
                <a:cs typeface="Inter" pitchFamily="34" charset="-120"/>
              </a:rPr>
              <a:t>Covers up to 4 users</a:t>
            </a:r>
            <a:endParaRPr lang="en-US" sz="1500" dirty="0"/>
          </a:p>
        </p:txBody>
      </p:sp>
      <p:sp>
        <p:nvSpPr>
          <p:cNvPr id="22" name="Text 14"/>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E949D"/>
                </a:solidFill>
                <a:latin typeface="Inter" pitchFamily="34" charset="0"/>
                <a:ea typeface="Inter" pitchFamily="34" charset="-122"/>
                <a:cs typeface="Inter" pitchFamily="34" charset="-120"/>
              </a:rPr>
              <a:t>www.corporate-news.co.uk</a:t>
            </a:r>
            <a:endParaRPr lang="en-US" sz="1200" dirty="0"/>
          </a:p>
        </p:txBody>
      </p:sp>
      <p:sp>
        <p:nvSpPr>
          <p:cNvPr id="23" name="Text 15"/>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E949D"/>
                </a:solidFill>
                <a:latin typeface="Inter" pitchFamily="34" charset="0"/>
                <a:ea typeface="Inter" pitchFamily="34" charset="-122"/>
                <a:cs typeface="Inter" pitchFamily="34" charset="-120"/>
              </a:rPr>
              <a:t>08 / 11</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EAE3"/>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7E838B"/>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3CCC1"/>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SERVICES · CORPORATE COMMUNITY</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The Corporate Discount Card network</a:t>
            </a:r>
            <a:endParaRPr lang="en-US" sz="3600" dirty="0"/>
          </a:p>
        </p:txBody>
      </p:sp>
      <p:sp>
        <p:nvSpPr>
          <p:cNvPr id="7" name="Shape 5"/>
          <p:cNvSpPr/>
          <p:nvPr/>
        </p:nvSpPr>
        <p:spPr>
          <a:xfrm>
            <a:off x="812800" y="2349500"/>
            <a:ext cx="5181600" cy="2803856"/>
          </a:xfrm>
          <a:prstGeom prst="rect">
            <a:avLst/>
          </a:prstGeom>
          <a:solidFill>
            <a:srgbClr val="FBFAF7"/>
          </a:solidFill>
          <a:ln/>
          <a:effectLst>
            <a:outerShdw blurRad="203200" dist="76200" dir="5400000" algn="bl" rotWithShape="0">
              <a:srgbClr val="12151B">
                <a:alpha val="7000"/>
              </a:srgbClr>
            </a:outerShdw>
          </a:effectLst>
        </p:spPr>
      </p:sp>
      <p:sp>
        <p:nvSpPr>
          <p:cNvPr id="8" name="Shape 6"/>
          <p:cNvSpPr/>
          <p:nvPr/>
        </p:nvSpPr>
        <p:spPr>
          <a:xfrm>
            <a:off x="812800" y="2362200"/>
            <a:ext cx="5181600" cy="0"/>
          </a:xfrm>
          <a:prstGeom prst="line">
            <a:avLst/>
          </a:prstGeom>
          <a:noFill/>
          <a:ln w="25400">
            <a:solidFill>
              <a:srgbClr val="C8102E"/>
            </a:solidFill>
            <a:prstDash val="solid"/>
          </a:ln>
        </p:spPr>
      </p:sp>
      <p:sp>
        <p:nvSpPr>
          <p:cNvPr id="9" name="Text 7"/>
          <p:cNvSpPr/>
          <p:nvPr/>
        </p:nvSpPr>
        <p:spPr>
          <a:xfrm>
            <a:off x="1117600" y="2679700"/>
            <a:ext cx="47091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10</a:t>
            </a:r>
            <a:endParaRPr lang="en-US" sz="1600" dirty="0"/>
          </a:p>
        </p:txBody>
      </p:sp>
      <p:sp>
        <p:nvSpPr>
          <p:cNvPr id="10" name="Text 8"/>
          <p:cNvSpPr/>
          <p:nvPr/>
        </p:nvSpPr>
        <p:spPr>
          <a:xfrm>
            <a:off x="1117600" y="3065729"/>
            <a:ext cx="4709160" cy="360627"/>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2151B"/>
                </a:solidFill>
                <a:latin typeface="Inter" pitchFamily="34" charset="0"/>
                <a:ea typeface="Inter" pitchFamily="34" charset="-122"/>
                <a:cs typeface="Inter" pitchFamily="34" charset="-120"/>
              </a:rPr>
              <a:t>Partner Members</a:t>
            </a:r>
            <a:endParaRPr lang="en-US" sz="2200" dirty="0"/>
          </a:p>
        </p:txBody>
      </p:sp>
      <p:sp>
        <p:nvSpPr>
          <p:cNvPr id="11" name="Text 9"/>
          <p:cNvSpPr/>
          <p:nvPr/>
        </p:nvSpPr>
        <p:spPr>
          <a:xfrm>
            <a:off x="1117600" y="3502558"/>
            <a:ext cx="470916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Free to join</a:t>
            </a:r>
            <a:endParaRPr lang="en-US" sz="1200" dirty="0"/>
          </a:p>
        </p:txBody>
      </p:sp>
      <p:sp>
        <p:nvSpPr>
          <p:cNvPr id="12" name="Text 10"/>
          <p:cNvSpPr/>
          <p:nvPr/>
        </p:nvSpPr>
        <p:spPr>
          <a:xfrm>
            <a:off x="1202182" y="3817479"/>
            <a:ext cx="4616958" cy="1056481"/>
          </a:xfrm>
          <a:prstGeom prst="rect">
            <a:avLst/>
          </a:prstGeom>
          <a:noFill/>
          <a:ln/>
        </p:spPr>
        <p:txBody>
          <a:bodyPr wrap="square" lIns="0" tIns="0" rIns="0" bIns="0" rtlCol="0" anchor="t">
            <a:normAutofit/>
          </a:bodyPr>
          <a:lstStyle/>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Offer a discount to our card holders</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Point-of-sale material sent to your sites</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Win repeat customers from our community</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Your branding across our site and LinkedIn</a:t>
            </a:r>
            <a:endParaRPr lang="en-US" sz="1400" dirty="0"/>
          </a:p>
        </p:txBody>
      </p:sp>
      <p:sp>
        <p:nvSpPr>
          <p:cNvPr id="13" name="Shape 11"/>
          <p:cNvSpPr/>
          <p:nvPr/>
        </p:nvSpPr>
        <p:spPr>
          <a:xfrm>
            <a:off x="6197600" y="2349500"/>
            <a:ext cx="5181600" cy="2803856"/>
          </a:xfrm>
          <a:prstGeom prst="rect">
            <a:avLst/>
          </a:prstGeom>
          <a:solidFill>
            <a:srgbClr val="FBFAF7"/>
          </a:solidFill>
          <a:ln/>
          <a:effectLst>
            <a:outerShdw blurRad="203200" dist="76200" dir="5400000" algn="bl" rotWithShape="0">
              <a:srgbClr val="12151B">
                <a:alpha val="7000"/>
              </a:srgbClr>
            </a:outerShdw>
          </a:effectLst>
        </p:spPr>
      </p:sp>
      <p:sp>
        <p:nvSpPr>
          <p:cNvPr id="14" name="Shape 12"/>
          <p:cNvSpPr/>
          <p:nvPr/>
        </p:nvSpPr>
        <p:spPr>
          <a:xfrm>
            <a:off x="6197600" y="2362200"/>
            <a:ext cx="5181600" cy="0"/>
          </a:xfrm>
          <a:prstGeom prst="line">
            <a:avLst/>
          </a:prstGeom>
          <a:noFill/>
          <a:ln w="25400">
            <a:solidFill>
              <a:srgbClr val="C8102E"/>
            </a:solidFill>
            <a:prstDash val="solid"/>
          </a:ln>
        </p:spPr>
      </p:sp>
      <p:sp>
        <p:nvSpPr>
          <p:cNvPr id="15" name="Text 13"/>
          <p:cNvSpPr/>
          <p:nvPr/>
        </p:nvSpPr>
        <p:spPr>
          <a:xfrm>
            <a:off x="6502400" y="2679700"/>
            <a:ext cx="4709160" cy="309827"/>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C8102E"/>
                </a:solidFill>
                <a:latin typeface="Playfair Display" pitchFamily="18" charset="0"/>
                <a:ea typeface="Playfair Display" pitchFamily="18" charset="-122"/>
                <a:cs typeface="Playfair Display" pitchFamily="18" charset="-120"/>
              </a:rPr>
              <a:t>11</a:t>
            </a:r>
            <a:endParaRPr lang="en-US" sz="1600" dirty="0"/>
          </a:p>
        </p:txBody>
      </p:sp>
      <p:sp>
        <p:nvSpPr>
          <p:cNvPr id="16" name="Text 14"/>
          <p:cNvSpPr/>
          <p:nvPr/>
        </p:nvSpPr>
        <p:spPr>
          <a:xfrm>
            <a:off x="6502400" y="3065729"/>
            <a:ext cx="4709160" cy="360627"/>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2151B"/>
                </a:solidFill>
                <a:latin typeface="Inter" pitchFamily="34" charset="0"/>
                <a:ea typeface="Inter" pitchFamily="34" charset="-122"/>
                <a:cs typeface="Inter" pitchFamily="34" charset="-120"/>
              </a:rPr>
              <a:t>Corporate Discount Card</a:t>
            </a:r>
            <a:endParaRPr lang="en-US" sz="2200" dirty="0"/>
          </a:p>
        </p:txBody>
      </p:sp>
      <p:sp>
        <p:nvSpPr>
          <p:cNvPr id="17" name="Text 15"/>
          <p:cNvSpPr/>
          <p:nvPr/>
        </p:nvSpPr>
        <p:spPr>
          <a:xfrm>
            <a:off x="6502400" y="3502558"/>
            <a:ext cx="470916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7A1424"/>
                </a:solidFill>
                <a:latin typeface="Inter" pitchFamily="34" charset="0"/>
                <a:ea typeface="Inter" pitchFamily="34" charset="-122"/>
                <a:cs typeface="Inter" pitchFamily="34" charset="-120"/>
              </a:rPr>
              <a:t>For business professionals</a:t>
            </a:r>
            <a:endParaRPr lang="en-US" sz="1200" dirty="0"/>
          </a:p>
        </p:txBody>
      </p:sp>
      <p:sp>
        <p:nvSpPr>
          <p:cNvPr id="18" name="Text 16"/>
          <p:cNvSpPr/>
          <p:nvPr/>
        </p:nvSpPr>
        <p:spPr>
          <a:xfrm>
            <a:off x="6586982" y="3817479"/>
            <a:ext cx="4616958" cy="1056481"/>
          </a:xfrm>
          <a:prstGeom prst="rect">
            <a:avLst/>
          </a:prstGeom>
          <a:noFill/>
          <a:ln/>
        </p:spPr>
        <p:txBody>
          <a:bodyPr wrap="square" lIns="0" tIns="0" rIns="0" bIns="0" rtlCol="0" anchor="t">
            <a:normAutofit/>
          </a:bodyPr>
          <a:lstStyle/>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Exclusive savings with 380+ partners</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Deals from accountancy to events</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Card issued within 1–3 days</a:t>
            </a:r>
            <a:endParaRPr lang="en-US" sz="1400" dirty="0"/>
          </a:p>
          <a:p>
            <a:pPr marL="169418" indent="-169418" algn="l">
              <a:lnSpc>
                <a:spcPts val="2030"/>
              </a:lnSpc>
              <a:buSzPct val="100000"/>
              <a:buChar char="•"/>
            </a:pPr>
            <a:r>
              <a:rPr lang="en-US" sz="1400" dirty="0">
                <a:solidFill>
                  <a:srgbClr val="4E535C"/>
                </a:solidFill>
                <a:latin typeface="Inter" pitchFamily="34" charset="0"/>
                <a:ea typeface="Inter" pitchFamily="34" charset="-122"/>
                <a:cs typeface="Inter" pitchFamily="34" charset="-120"/>
              </a:rPr>
              <a:t>Part of a growing business community</a:t>
            </a:r>
            <a:endParaRPr lang="en-US" sz="1400" dirty="0"/>
          </a:p>
        </p:txBody>
      </p:sp>
      <p:sp>
        <p:nvSpPr>
          <p:cNvPr id="19" name="Text 17"/>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E838B"/>
                </a:solidFill>
                <a:latin typeface="Inter" pitchFamily="34" charset="0"/>
                <a:ea typeface="Inter" pitchFamily="34" charset="-122"/>
                <a:cs typeface="Inter" pitchFamily="34" charset="-120"/>
              </a:rPr>
              <a:t>www.corporate-news.co.uk</a:t>
            </a:r>
            <a:endParaRPr lang="en-US" sz="1200" dirty="0"/>
          </a:p>
        </p:txBody>
      </p:sp>
      <p:sp>
        <p:nvSpPr>
          <p:cNvPr id="20" name="Text 18"/>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7E838B"/>
                </a:solidFill>
                <a:latin typeface="Inter" pitchFamily="34" charset="0"/>
                <a:ea typeface="Inter" pitchFamily="34" charset="-122"/>
                <a:cs typeface="Inter" pitchFamily="34" charset="-120"/>
              </a:rPr>
              <a:t>09 / 11</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F1"/>
        </a:solidFill>
        <a:effectLst/>
      </p:bgPr>
    </p:bg>
    <p:spTree>
      <p:nvGrpSpPr>
        <p:cNvPr id="1" name=""/>
        <p:cNvGrpSpPr/>
        <p:nvPr/>
      </p:nvGrpSpPr>
      <p:grpSpPr>
        <a:xfrm>
          <a:off x="0" y="0"/>
          <a:ext cx="0" cy="0"/>
          <a:chOff x="0" y="0"/>
          <a:chExt cx="0" cy="0"/>
        </a:xfrm>
      </p:grpSpPr>
      <p:sp>
        <p:nvSpPr>
          <p:cNvPr id="2" name="Text 0"/>
          <p:cNvSpPr/>
          <p:nvPr/>
        </p:nvSpPr>
        <p:spPr>
          <a:xfrm>
            <a:off x="812800" y="355600"/>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151B"/>
                </a:solidFill>
                <a:latin typeface="Inter" pitchFamily="34" charset="0"/>
                <a:ea typeface="Inter" pitchFamily="34" charset="-122"/>
                <a:cs typeface="Inter" pitchFamily="34" charset="-120"/>
              </a:rPr>
              <a:t>CORPORATE</a:t>
            </a:r>
            <a:r>
              <a:rPr lang="en-US" sz="1200" b="1" kern="0" spc="200" dirty="0">
                <a:solidFill>
                  <a:srgbClr val="C8102E"/>
                </a:solidFill>
                <a:latin typeface="Inter" pitchFamily="34" charset="0"/>
                <a:ea typeface="Inter" pitchFamily="34" charset="-122"/>
                <a:cs typeface="Inter" pitchFamily="34" charset="-120"/>
              </a:rPr>
              <a:t>—</a:t>
            </a:r>
            <a:r>
              <a:rPr lang="en-US" sz="1200" b="1" kern="0" spc="200" dirty="0">
                <a:solidFill>
                  <a:srgbClr val="12151B"/>
                </a:solidFill>
                <a:latin typeface="Inter" pitchFamily="34" charset="0"/>
                <a:ea typeface="Inter" pitchFamily="34" charset="-122"/>
                <a:cs typeface="Inter" pitchFamily="34" charset="-120"/>
              </a:rPr>
              <a:t>NEWS</a:t>
            </a:r>
            <a:endParaRPr lang="en-US" sz="1200" dirty="0"/>
          </a:p>
        </p:txBody>
      </p:sp>
      <p:sp>
        <p:nvSpPr>
          <p:cNvPr id="3" name="Text 1"/>
          <p:cNvSpPr/>
          <p:nvPr/>
        </p:nvSpPr>
        <p:spPr>
          <a:xfrm>
            <a:off x="7454900" y="355600"/>
            <a:ext cx="3924300" cy="238720"/>
          </a:xfrm>
          <a:prstGeom prst="rect">
            <a:avLst/>
          </a:prstGeom>
          <a:noFill/>
          <a:ln/>
        </p:spPr>
        <p:txBody>
          <a:bodyPr wrap="square" lIns="0" tIns="0" rIns="0" bIns="0" rtlCol="0" anchor="t">
            <a:normAutofit/>
          </a:bodyPr>
          <a:lstStyle/>
          <a:p>
            <a:pPr marL="0" indent="0" algn="r">
              <a:lnSpc>
                <a:spcPts val="1680"/>
              </a:lnSpc>
              <a:buNone/>
            </a:pPr>
            <a:r>
              <a:rPr lang="en-US" sz="1200" kern="0" spc="150" dirty="0">
                <a:solidFill>
                  <a:srgbClr val="8A8F97"/>
                </a:solidFill>
                <a:latin typeface="Inter" pitchFamily="34" charset="0"/>
                <a:ea typeface="Inter" pitchFamily="34" charset="-122"/>
                <a:cs typeface="Inter" pitchFamily="34" charset="-120"/>
              </a:rPr>
              <a:t>MEDIA PACK 2027</a:t>
            </a:r>
            <a:endParaRPr lang="en-US" sz="1200" dirty="0"/>
          </a:p>
        </p:txBody>
      </p:sp>
      <p:sp>
        <p:nvSpPr>
          <p:cNvPr id="4" name="Shape 2"/>
          <p:cNvSpPr/>
          <p:nvPr/>
        </p:nvSpPr>
        <p:spPr>
          <a:xfrm>
            <a:off x="812800" y="711200"/>
            <a:ext cx="10566400" cy="12700"/>
          </a:xfrm>
          <a:prstGeom prst="rect">
            <a:avLst/>
          </a:prstGeom>
          <a:solidFill>
            <a:srgbClr val="D9D3CA"/>
          </a:solidFill>
          <a:ln/>
        </p:spPr>
      </p:sp>
      <p:sp>
        <p:nvSpPr>
          <p:cNvPr id="5" name="Text 3"/>
          <p:cNvSpPr/>
          <p:nvPr/>
        </p:nvSpPr>
        <p:spPr>
          <a:xfrm>
            <a:off x="812800" y="1066800"/>
            <a:ext cx="784860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102E"/>
                </a:solidFill>
                <a:latin typeface="Inter" pitchFamily="34" charset="0"/>
                <a:ea typeface="Inter" pitchFamily="34" charset="-122"/>
                <a:cs typeface="Inter" pitchFamily="34" charset="-120"/>
              </a:rPr>
              <a:t>WHY CORPORATE-NEWS</a:t>
            </a:r>
            <a:endParaRPr lang="en-US" sz="1200" dirty="0"/>
          </a:p>
        </p:txBody>
      </p:sp>
      <p:sp>
        <p:nvSpPr>
          <p:cNvPr id="6" name="Text 4"/>
          <p:cNvSpPr>
            <a:spLocks noGrp="1"/>
          </p:cNvSpPr>
          <p:nvPr>
            <p:ph type="title"/>
          </p:nvPr>
        </p:nvSpPr>
        <p:spPr>
          <a:xfrm>
            <a:off x="812800" y="1371600"/>
            <a:ext cx="10464800" cy="551127"/>
          </a:xfrm>
          <a:prstGeom prst="rect">
            <a:avLst/>
          </a:prstGeom>
          <a:noFill/>
          <a:ln/>
        </p:spPr>
        <p:txBody>
          <a:bodyPr wrap="square" lIns="0" tIns="0" rIns="0" bIns="0" rtlCol="0" anchor="t">
            <a:normAutofit/>
          </a:bodyPr>
          <a:lstStyle/>
          <a:p>
            <a:pPr marL="0" indent="0" algn="l">
              <a:lnSpc>
                <a:spcPts val="4140"/>
              </a:lnSpc>
              <a:buNone/>
            </a:pPr>
            <a:r>
              <a:rPr lang="en-US" sz="3600" b="1" i="0" dirty="0">
                <a:solidFill>
                  <a:srgbClr val="12151B"/>
                </a:solidFill>
                <a:latin typeface="Playfair Display" pitchFamily="18" charset="0"/>
                <a:ea typeface="Playfair Display" pitchFamily="18" charset="-122"/>
                <a:cs typeface="Playfair Display" pitchFamily="18" charset="-120"/>
              </a:rPr>
              <a:t>Six reasons members stay</a:t>
            </a:r>
            <a:endParaRPr lang="en-US" sz="3600" dirty="0"/>
          </a:p>
        </p:txBody>
      </p:sp>
      <p:sp>
        <p:nvSpPr>
          <p:cNvPr id="7" name="Shape 5"/>
          <p:cNvSpPr/>
          <p:nvPr/>
        </p:nvSpPr>
        <p:spPr>
          <a:xfrm>
            <a:off x="812800" y="2419350"/>
            <a:ext cx="3384550" cy="0"/>
          </a:xfrm>
          <a:prstGeom prst="line">
            <a:avLst/>
          </a:prstGeom>
          <a:noFill/>
          <a:ln w="12700">
            <a:solidFill>
              <a:srgbClr val="12151B"/>
            </a:solidFill>
            <a:prstDash val="solid"/>
          </a:ln>
        </p:spPr>
      </p:sp>
      <p:pic>
        <p:nvPicPr>
          <p:cNvPr id="8" name="Image 0" descr="Users"/>
          <p:cNvPicPr>
            <a:picLocks noChangeAspect="1"/>
          </p:cNvPicPr>
          <p:nvPr/>
        </p:nvPicPr>
        <p:blipFill>
          <a:blip r:embed="rId3"/>
          <a:srcRect/>
          <a:stretch/>
        </p:blipFill>
        <p:spPr>
          <a:xfrm>
            <a:off x="812800" y="2628900"/>
            <a:ext cx="304800" cy="304800"/>
          </a:xfrm>
          <a:prstGeom prst="rect">
            <a:avLst/>
          </a:prstGeom>
        </p:spPr>
      </p:pic>
      <p:sp>
        <p:nvSpPr>
          <p:cNvPr id="9" name="Text 6"/>
          <p:cNvSpPr/>
          <p:nvPr/>
        </p:nvSpPr>
        <p:spPr>
          <a:xfrm>
            <a:off x="812800" y="3022600"/>
            <a:ext cx="34860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Networking</a:t>
            </a:r>
            <a:endParaRPr lang="en-US" sz="1600" dirty="0"/>
          </a:p>
        </p:txBody>
      </p:sp>
      <p:sp>
        <p:nvSpPr>
          <p:cNvPr id="10" name="Text 7"/>
          <p:cNvSpPr/>
          <p:nvPr/>
        </p:nvSpPr>
        <p:spPr>
          <a:xfrm>
            <a:off x="812800" y="3355318"/>
            <a:ext cx="3486087"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Introductions across a vetted network of UK executives.</a:t>
            </a:r>
            <a:endParaRPr lang="en-US" sz="1200" dirty="0"/>
          </a:p>
        </p:txBody>
      </p:sp>
      <p:sp>
        <p:nvSpPr>
          <p:cNvPr id="11" name="Shape 8"/>
          <p:cNvSpPr/>
          <p:nvPr/>
        </p:nvSpPr>
        <p:spPr>
          <a:xfrm>
            <a:off x="4400550" y="2419350"/>
            <a:ext cx="3384550" cy="0"/>
          </a:xfrm>
          <a:prstGeom prst="line">
            <a:avLst/>
          </a:prstGeom>
          <a:noFill/>
          <a:ln w="12700">
            <a:solidFill>
              <a:srgbClr val="12151B"/>
            </a:solidFill>
            <a:prstDash val="solid"/>
          </a:ln>
        </p:spPr>
      </p:sp>
      <p:pic>
        <p:nvPicPr>
          <p:cNvPr id="12" name="Image 1" descr="Star"/>
          <p:cNvPicPr>
            <a:picLocks noChangeAspect="1"/>
          </p:cNvPicPr>
          <p:nvPr/>
        </p:nvPicPr>
        <p:blipFill>
          <a:blip r:embed="rId4"/>
          <a:srcRect/>
          <a:stretch/>
        </p:blipFill>
        <p:spPr>
          <a:xfrm>
            <a:off x="4400550" y="2628900"/>
            <a:ext cx="304800" cy="304800"/>
          </a:xfrm>
          <a:prstGeom prst="rect">
            <a:avLst/>
          </a:prstGeom>
        </p:spPr>
      </p:pic>
      <p:sp>
        <p:nvSpPr>
          <p:cNvPr id="13" name="Text 9"/>
          <p:cNvSpPr/>
          <p:nvPr/>
        </p:nvSpPr>
        <p:spPr>
          <a:xfrm>
            <a:off x="4400550" y="3022600"/>
            <a:ext cx="34860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Events</a:t>
            </a:r>
            <a:endParaRPr lang="en-US" sz="1600" dirty="0"/>
          </a:p>
        </p:txBody>
      </p:sp>
      <p:sp>
        <p:nvSpPr>
          <p:cNvPr id="14" name="Text 10"/>
          <p:cNvSpPr/>
          <p:nvPr/>
        </p:nvSpPr>
        <p:spPr>
          <a:xfrm>
            <a:off x="4400550" y="3355318"/>
            <a:ext cx="3486087" cy="246327"/>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Member summits, dinners and roundtables.</a:t>
            </a:r>
            <a:endParaRPr lang="en-US" sz="1200" dirty="0"/>
          </a:p>
        </p:txBody>
      </p:sp>
      <p:sp>
        <p:nvSpPr>
          <p:cNvPr id="15" name="Shape 11"/>
          <p:cNvSpPr/>
          <p:nvPr/>
        </p:nvSpPr>
        <p:spPr>
          <a:xfrm>
            <a:off x="7988300" y="2419350"/>
            <a:ext cx="3390900" cy="0"/>
          </a:xfrm>
          <a:prstGeom prst="line">
            <a:avLst/>
          </a:prstGeom>
          <a:noFill/>
          <a:ln w="12700">
            <a:solidFill>
              <a:srgbClr val="12151B"/>
            </a:solidFill>
            <a:prstDash val="solid"/>
          </a:ln>
        </p:spPr>
      </p:sp>
      <p:pic>
        <p:nvPicPr>
          <p:cNvPr id="16" name="Image 2" descr="Key"/>
          <p:cNvPicPr>
            <a:picLocks noChangeAspect="1"/>
          </p:cNvPicPr>
          <p:nvPr/>
        </p:nvPicPr>
        <p:blipFill>
          <a:blip r:embed="rId5"/>
          <a:srcRect/>
          <a:stretch/>
        </p:blipFill>
        <p:spPr>
          <a:xfrm>
            <a:off x="7988300" y="2628900"/>
            <a:ext cx="304800" cy="304800"/>
          </a:xfrm>
          <a:prstGeom prst="rect">
            <a:avLst/>
          </a:prstGeom>
        </p:spPr>
      </p:pic>
      <p:sp>
        <p:nvSpPr>
          <p:cNvPr id="17" name="Text 12"/>
          <p:cNvSpPr/>
          <p:nvPr/>
        </p:nvSpPr>
        <p:spPr>
          <a:xfrm>
            <a:off x="7988300" y="3022600"/>
            <a:ext cx="349262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Discounts</a:t>
            </a:r>
            <a:endParaRPr lang="en-US" sz="1600" dirty="0"/>
          </a:p>
        </p:txBody>
      </p:sp>
      <p:sp>
        <p:nvSpPr>
          <p:cNvPr id="18" name="Text 13"/>
          <p:cNvSpPr/>
          <p:nvPr/>
        </p:nvSpPr>
        <p:spPr>
          <a:xfrm>
            <a:off x="7988300" y="3355318"/>
            <a:ext cx="3492627"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The Corporate Discount Card with 380+ partners.</a:t>
            </a:r>
            <a:endParaRPr lang="en-US" sz="1200" dirty="0"/>
          </a:p>
        </p:txBody>
      </p:sp>
      <p:sp>
        <p:nvSpPr>
          <p:cNvPr id="19" name="Shape 14"/>
          <p:cNvSpPr/>
          <p:nvPr/>
        </p:nvSpPr>
        <p:spPr>
          <a:xfrm>
            <a:off x="812800" y="4133850"/>
            <a:ext cx="3384550" cy="0"/>
          </a:xfrm>
          <a:prstGeom prst="line">
            <a:avLst/>
          </a:prstGeom>
          <a:noFill/>
          <a:ln w="12700">
            <a:solidFill>
              <a:srgbClr val="12151B"/>
            </a:solidFill>
            <a:prstDash val="solid"/>
          </a:ln>
        </p:spPr>
      </p:sp>
      <p:pic>
        <p:nvPicPr>
          <p:cNvPr id="20" name="Image 3" descr="Book"/>
          <p:cNvPicPr>
            <a:picLocks noChangeAspect="1"/>
          </p:cNvPicPr>
          <p:nvPr/>
        </p:nvPicPr>
        <p:blipFill>
          <a:blip r:embed="rId6"/>
          <a:srcRect/>
          <a:stretch/>
        </p:blipFill>
        <p:spPr>
          <a:xfrm>
            <a:off x="812800" y="4343400"/>
            <a:ext cx="304800" cy="304800"/>
          </a:xfrm>
          <a:prstGeom prst="rect">
            <a:avLst/>
          </a:prstGeom>
        </p:spPr>
      </p:pic>
      <p:sp>
        <p:nvSpPr>
          <p:cNvPr id="21" name="Text 15"/>
          <p:cNvSpPr/>
          <p:nvPr/>
        </p:nvSpPr>
        <p:spPr>
          <a:xfrm>
            <a:off x="812800" y="4737100"/>
            <a:ext cx="34860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Exclusive content</a:t>
            </a:r>
            <a:endParaRPr lang="en-US" sz="1600" dirty="0"/>
          </a:p>
        </p:txBody>
      </p:sp>
      <p:sp>
        <p:nvSpPr>
          <p:cNvPr id="22" name="Text 16"/>
          <p:cNvSpPr/>
          <p:nvPr/>
        </p:nvSpPr>
        <p:spPr>
          <a:xfrm>
            <a:off x="812800" y="5069818"/>
            <a:ext cx="3486087"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Off-the-record briefings and member research.</a:t>
            </a:r>
            <a:endParaRPr lang="en-US" sz="1200" dirty="0"/>
          </a:p>
        </p:txBody>
      </p:sp>
      <p:sp>
        <p:nvSpPr>
          <p:cNvPr id="23" name="Shape 17"/>
          <p:cNvSpPr/>
          <p:nvPr/>
        </p:nvSpPr>
        <p:spPr>
          <a:xfrm>
            <a:off x="4400550" y="4133850"/>
            <a:ext cx="3384550" cy="0"/>
          </a:xfrm>
          <a:prstGeom prst="line">
            <a:avLst/>
          </a:prstGeom>
          <a:noFill/>
          <a:ln w="12700">
            <a:solidFill>
              <a:srgbClr val="12151B"/>
            </a:solidFill>
            <a:prstDash val="solid"/>
          </a:ln>
        </p:spPr>
      </p:sp>
      <p:pic>
        <p:nvPicPr>
          <p:cNvPr id="24" name="Image 4" descr="Lightbulb"/>
          <p:cNvPicPr>
            <a:picLocks noChangeAspect="1"/>
          </p:cNvPicPr>
          <p:nvPr/>
        </p:nvPicPr>
        <p:blipFill>
          <a:blip r:embed="rId7"/>
          <a:srcRect/>
          <a:stretch/>
        </p:blipFill>
        <p:spPr>
          <a:xfrm>
            <a:off x="4400550" y="4343400"/>
            <a:ext cx="304800" cy="304800"/>
          </a:xfrm>
          <a:prstGeom prst="rect">
            <a:avLst/>
          </a:prstGeom>
        </p:spPr>
      </p:pic>
      <p:sp>
        <p:nvSpPr>
          <p:cNvPr id="25" name="Text 18"/>
          <p:cNvSpPr/>
          <p:nvPr/>
        </p:nvSpPr>
        <p:spPr>
          <a:xfrm>
            <a:off x="4400550" y="4737100"/>
            <a:ext cx="348608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Expert access</a:t>
            </a:r>
            <a:endParaRPr lang="en-US" sz="1600" dirty="0"/>
          </a:p>
        </p:txBody>
      </p:sp>
      <p:sp>
        <p:nvSpPr>
          <p:cNvPr id="26" name="Text 19"/>
          <p:cNvSpPr/>
          <p:nvPr/>
        </p:nvSpPr>
        <p:spPr>
          <a:xfrm>
            <a:off x="4400550" y="5069818"/>
            <a:ext cx="3486087" cy="467254"/>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Quarterly calls with our editors and contributors.</a:t>
            </a:r>
            <a:endParaRPr lang="en-US" sz="1200" dirty="0"/>
          </a:p>
        </p:txBody>
      </p:sp>
      <p:sp>
        <p:nvSpPr>
          <p:cNvPr id="27" name="Shape 20"/>
          <p:cNvSpPr/>
          <p:nvPr/>
        </p:nvSpPr>
        <p:spPr>
          <a:xfrm>
            <a:off x="7988300" y="4133850"/>
            <a:ext cx="3390900" cy="0"/>
          </a:xfrm>
          <a:prstGeom prst="line">
            <a:avLst/>
          </a:prstGeom>
          <a:noFill/>
          <a:ln w="12700">
            <a:solidFill>
              <a:srgbClr val="12151B"/>
            </a:solidFill>
            <a:prstDash val="solid"/>
          </a:ln>
        </p:spPr>
      </p:sp>
      <p:pic>
        <p:nvPicPr>
          <p:cNvPr id="28" name="Image 5" descr="Search"/>
          <p:cNvPicPr>
            <a:picLocks noChangeAspect="1"/>
          </p:cNvPicPr>
          <p:nvPr/>
        </p:nvPicPr>
        <p:blipFill>
          <a:blip r:embed="rId8"/>
          <a:srcRect/>
          <a:stretch/>
        </p:blipFill>
        <p:spPr>
          <a:xfrm>
            <a:off x="7988300" y="4343400"/>
            <a:ext cx="304800" cy="304800"/>
          </a:xfrm>
          <a:prstGeom prst="rect">
            <a:avLst/>
          </a:prstGeom>
        </p:spPr>
      </p:pic>
      <p:sp>
        <p:nvSpPr>
          <p:cNvPr id="29" name="Text 21"/>
          <p:cNvSpPr/>
          <p:nvPr/>
        </p:nvSpPr>
        <p:spPr>
          <a:xfrm>
            <a:off x="7988300" y="4737100"/>
            <a:ext cx="3492627" cy="26921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151B"/>
                </a:solidFill>
                <a:latin typeface="Inter" pitchFamily="34" charset="0"/>
                <a:ea typeface="Inter" pitchFamily="34" charset="-122"/>
                <a:cs typeface="Inter" pitchFamily="34" charset="-120"/>
              </a:rPr>
              <a:t>Recruitment</a:t>
            </a:r>
            <a:endParaRPr lang="en-US" sz="1600" dirty="0"/>
          </a:p>
        </p:txBody>
      </p:sp>
      <p:sp>
        <p:nvSpPr>
          <p:cNvPr id="30" name="Text 22"/>
          <p:cNvSpPr/>
          <p:nvPr/>
        </p:nvSpPr>
        <p:spPr>
          <a:xfrm>
            <a:off x="7988300" y="5069818"/>
            <a:ext cx="3492627" cy="246327"/>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E535C"/>
                </a:solidFill>
                <a:latin typeface="Inter" pitchFamily="34" charset="0"/>
                <a:ea typeface="Inter" pitchFamily="34" charset="-122"/>
                <a:cs typeface="Inter" pitchFamily="34" charset="-120"/>
              </a:rPr>
              <a:t>Access to our executive search bench.</a:t>
            </a:r>
            <a:endParaRPr lang="en-US" sz="1200" dirty="0"/>
          </a:p>
        </p:txBody>
      </p:sp>
      <p:sp>
        <p:nvSpPr>
          <p:cNvPr id="31" name="Text 23"/>
          <p:cNvSpPr/>
          <p:nvPr/>
        </p:nvSpPr>
        <p:spPr>
          <a:xfrm>
            <a:off x="812800" y="62890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F97"/>
                </a:solidFill>
                <a:latin typeface="Inter" pitchFamily="34" charset="0"/>
                <a:ea typeface="Inter" pitchFamily="34" charset="-122"/>
                <a:cs typeface="Inter" pitchFamily="34" charset="-120"/>
              </a:rPr>
              <a:t>www.corporate-news.co.uk</a:t>
            </a:r>
            <a:endParaRPr lang="en-US" sz="1200" dirty="0"/>
          </a:p>
        </p:txBody>
      </p:sp>
      <p:sp>
        <p:nvSpPr>
          <p:cNvPr id="32" name="Text 24"/>
          <p:cNvSpPr/>
          <p:nvPr/>
        </p:nvSpPr>
        <p:spPr>
          <a:xfrm>
            <a:off x="9417050" y="6289080"/>
            <a:ext cx="1962150"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8A8F97"/>
                </a:solidFill>
                <a:latin typeface="Inter" pitchFamily="34" charset="0"/>
                <a:ea typeface="Inter" pitchFamily="34" charset="-122"/>
                <a:cs typeface="Inter" pitchFamily="34" charset="-120"/>
              </a:rPr>
              <a:t>10 / 11</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151B"/>
        </a:solidFill>
        <a:effectLst/>
      </p:bgPr>
    </p:bg>
    <p:spTree>
      <p:nvGrpSpPr>
        <p:cNvPr id="1" name=""/>
        <p:cNvGrpSpPr/>
        <p:nvPr/>
      </p:nvGrpSpPr>
      <p:grpSpPr>
        <a:xfrm>
          <a:off x="0" y="0"/>
          <a:ext cx="0" cy="0"/>
          <a:chOff x="0" y="0"/>
          <a:chExt cx="0" cy="0"/>
        </a:xfrm>
      </p:grpSpPr>
      <p:sp>
        <p:nvSpPr>
          <p:cNvPr id="2" name="Shape 0"/>
          <p:cNvSpPr/>
          <p:nvPr/>
        </p:nvSpPr>
        <p:spPr>
          <a:xfrm>
            <a:off x="0" y="0"/>
            <a:ext cx="127000" cy="6858000"/>
          </a:xfrm>
          <a:prstGeom prst="rect">
            <a:avLst/>
          </a:prstGeom>
          <a:solidFill>
            <a:srgbClr val="C8102E"/>
          </a:solidFill>
          <a:ln/>
        </p:spPr>
      </p:sp>
      <p:sp>
        <p:nvSpPr>
          <p:cNvPr id="3" name="Text 1"/>
          <p:cNvSpPr/>
          <p:nvPr/>
        </p:nvSpPr>
        <p:spPr>
          <a:xfrm>
            <a:off x="3420681" y="-151104"/>
            <a:ext cx="8481441" cy="2797744"/>
          </a:xfrm>
          <a:prstGeom prst="rect">
            <a:avLst/>
          </a:prstGeom>
          <a:noFill/>
          <a:ln/>
        </p:spPr>
        <p:txBody>
          <a:bodyPr wrap="square" lIns="0" tIns="0" rIns="0" bIns="0" rtlCol="0" anchor="t">
            <a:normAutofit fontScale="40000" lnSpcReduction="20000"/>
          </a:bodyPr>
          <a:lstStyle/>
          <a:p>
            <a:pPr marL="0" indent="0" algn="r">
              <a:lnSpc>
                <a:spcPts val="20000"/>
              </a:lnSpc>
              <a:buNone/>
            </a:pPr>
            <a:r>
              <a:rPr lang="en-US" sz="20000" b="1" dirty="0">
                <a:solidFill>
                  <a:srgbClr val="1B1F27"/>
                </a:solidFill>
                <a:latin typeface="Playfair Display" pitchFamily="18" charset="0"/>
                <a:ea typeface="Playfair Display" pitchFamily="18" charset="-122"/>
                <a:cs typeface="Playfair Display" pitchFamily="18" charset="-120"/>
              </a:rPr>
              <a:t>Corporate - News</a:t>
            </a:r>
            <a:endParaRPr lang="en-US" sz="20000" dirty="0"/>
          </a:p>
        </p:txBody>
      </p:sp>
      <p:sp>
        <p:nvSpPr>
          <p:cNvPr id="4" name="Text 2"/>
          <p:cNvSpPr/>
          <p:nvPr/>
        </p:nvSpPr>
        <p:spPr>
          <a:xfrm>
            <a:off x="1016000" y="812800"/>
            <a:ext cx="6540500" cy="238720"/>
          </a:xfrm>
          <a:prstGeom prst="rect">
            <a:avLst/>
          </a:prstGeom>
          <a:noFill/>
          <a:ln/>
        </p:spPr>
        <p:txBody>
          <a:bodyPr wrap="square" lIns="0" tIns="0" rIns="0" bIns="0" rtlCol="0" anchor="t">
            <a:normAutofit/>
          </a:bodyPr>
          <a:lstStyle/>
          <a:p>
            <a:pPr marL="0" indent="0" algn="l">
              <a:lnSpc>
                <a:spcPts val="1680"/>
              </a:lnSpc>
              <a:buNone/>
            </a:pPr>
            <a:r>
              <a:rPr lang="en-US" sz="1200" b="1" kern="0" spc="300" dirty="0">
                <a:solidFill>
                  <a:srgbClr val="F7F5F1"/>
                </a:solidFill>
                <a:latin typeface="Inter" pitchFamily="34" charset="0"/>
                <a:ea typeface="Inter" pitchFamily="34" charset="-122"/>
                <a:cs typeface="Inter" pitchFamily="34" charset="-120"/>
              </a:rPr>
              <a:t>CORPORATE</a:t>
            </a:r>
            <a:r>
              <a:rPr lang="en-US" sz="1200" b="1" kern="0" spc="300" dirty="0">
                <a:solidFill>
                  <a:srgbClr val="C8102E"/>
                </a:solidFill>
                <a:latin typeface="Inter" pitchFamily="34" charset="0"/>
                <a:ea typeface="Inter" pitchFamily="34" charset="-122"/>
                <a:cs typeface="Inter" pitchFamily="34" charset="-120"/>
              </a:rPr>
              <a:t>—</a:t>
            </a:r>
            <a:r>
              <a:rPr lang="en-US" sz="1200" b="1" kern="0" spc="300" dirty="0">
                <a:solidFill>
                  <a:srgbClr val="F7F5F1"/>
                </a:solidFill>
                <a:latin typeface="Inter" pitchFamily="34" charset="0"/>
                <a:ea typeface="Inter" pitchFamily="34" charset="-122"/>
                <a:cs typeface="Inter" pitchFamily="34" charset="-120"/>
              </a:rPr>
              <a:t>NEWS.CO.UK</a:t>
            </a:r>
            <a:endParaRPr lang="en-US" sz="1200" dirty="0"/>
          </a:p>
        </p:txBody>
      </p:sp>
      <p:sp>
        <p:nvSpPr>
          <p:cNvPr id="5" name="Text 3"/>
          <p:cNvSpPr/>
          <p:nvPr/>
        </p:nvSpPr>
        <p:spPr>
          <a:xfrm>
            <a:off x="1016000" y="1905000"/>
            <a:ext cx="7848600" cy="274307"/>
          </a:xfrm>
          <a:prstGeom prst="rect">
            <a:avLst/>
          </a:prstGeom>
          <a:noFill/>
          <a:ln/>
        </p:spPr>
        <p:txBody>
          <a:bodyPr wrap="square" lIns="0" tIns="0" rIns="0" bIns="0" rtlCol="0" anchor="t">
            <a:normAutofit/>
          </a:bodyPr>
          <a:lstStyle/>
          <a:p>
            <a:pPr marL="0" indent="0" algn="l">
              <a:lnSpc>
                <a:spcPts val="1960"/>
              </a:lnSpc>
              <a:buNone/>
            </a:pPr>
            <a:r>
              <a:rPr lang="en-US" sz="1400" b="1" kern="0" spc="400" dirty="0">
                <a:solidFill>
                  <a:srgbClr val="E8485F"/>
                </a:solidFill>
                <a:latin typeface="Inter" pitchFamily="34" charset="0"/>
                <a:ea typeface="Inter" pitchFamily="34" charset="-122"/>
                <a:cs typeface="Inter" pitchFamily="34" charset="-120"/>
              </a:rPr>
              <a:t>BOOK YOUR 2027 CAMPAIGN</a:t>
            </a:r>
            <a:endParaRPr lang="en-US" sz="1400" dirty="0"/>
          </a:p>
        </p:txBody>
      </p:sp>
      <p:sp>
        <p:nvSpPr>
          <p:cNvPr id="6" name="Text 4"/>
          <p:cNvSpPr>
            <a:spLocks noGrp="1"/>
          </p:cNvSpPr>
          <p:nvPr>
            <p:ph type="title"/>
          </p:nvPr>
        </p:nvSpPr>
        <p:spPr>
          <a:xfrm>
            <a:off x="1016000" y="2286000"/>
            <a:ext cx="9156700" cy="8255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7F5F1"/>
                </a:solidFill>
                <a:latin typeface="Playfair Display" pitchFamily="18" charset="0"/>
                <a:ea typeface="Playfair Display" pitchFamily="18" charset="-122"/>
                <a:cs typeface="Playfair Display" pitchFamily="18" charset="-120"/>
              </a:rPr>
              <a:t>Let’s talk.</a:t>
            </a:r>
            <a:endParaRPr lang="en-US" sz="6000" dirty="0"/>
          </a:p>
        </p:txBody>
      </p:sp>
      <p:sp>
        <p:nvSpPr>
          <p:cNvPr id="7" name="Shape 5"/>
          <p:cNvSpPr/>
          <p:nvPr/>
        </p:nvSpPr>
        <p:spPr>
          <a:xfrm>
            <a:off x="1016000" y="3302000"/>
            <a:ext cx="762000" cy="38100"/>
          </a:xfrm>
          <a:prstGeom prst="rect">
            <a:avLst/>
          </a:prstGeom>
          <a:solidFill>
            <a:srgbClr val="C8102E"/>
          </a:solidFill>
          <a:ln/>
        </p:spPr>
      </p:sp>
      <p:sp>
        <p:nvSpPr>
          <p:cNvPr id="8" name="Text 6"/>
          <p:cNvSpPr/>
          <p:nvPr/>
        </p:nvSpPr>
        <p:spPr>
          <a:xfrm>
            <a:off x="1016000" y="3619500"/>
            <a:ext cx="850265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C3C7CE"/>
                </a:solidFill>
                <a:latin typeface="Inter" pitchFamily="34" charset="0"/>
                <a:ea typeface="Inter" pitchFamily="34" charset="-122"/>
                <a:cs typeface="Inter" pitchFamily="34" charset="-120"/>
              </a:rPr>
              <a:t>Rates and bespoke packages available on request. Many plans include a free trial.</a:t>
            </a:r>
            <a:endParaRPr lang="en-US" sz="2000" dirty="0"/>
          </a:p>
        </p:txBody>
      </p:sp>
      <p:sp>
        <p:nvSpPr>
          <p:cNvPr id="9" name="Shape 7"/>
          <p:cNvSpPr/>
          <p:nvPr/>
        </p:nvSpPr>
        <p:spPr>
          <a:xfrm>
            <a:off x="1028700" y="4953000"/>
            <a:ext cx="0" cy="655241"/>
          </a:xfrm>
          <a:prstGeom prst="line">
            <a:avLst/>
          </a:prstGeom>
          <a:noFill/>
          <a:ln w="25400">
            <a:solidFill>
              <a:srgbClr val="C8102E"/>
            </a:solidFill>
            <a:prstDash val="solid"/>
          </a:ln>
        </p:spPr>
      </p:sp>
      <p:sp>
        <p:nvSpPr>
          <p:cNvPr id="10" name="Text 8"/>
          <p:cNvSpPr/>
          <p:nvPr/>
        </p:nvSpPr>
        <p:spPr>
          <a:xfrm>
            <a:off x="1244600" y="4953000"/>
            <a:ext cx="473532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8E949D"/>
                </a:solidFill>
                <a:latin typeface="Inter" pitchFamily="34" charset="0"/>
                <a:ea typeface="Inter" pitchFamily="34" charset="-122"/>
                <a:cs typeface="Inter" pitchFamily="34" charset="-120"/>
              </a:rPr>
              <a:t>EMAIL</a:t>
            </a:r>
            <a:endParaRPr lang="en-US" sz="1200" dirty="0"/>
          </a:p>
        </p:txBody>
      </p:sp>
      <p:sp>
        <p:nvSpPr>
          <p:cNvPr id="11" name="Text 9"/>
          <p:cNvSpPr/>
          <p:nvPr/>
        </p:nvSpPr>
        <p:spPr>
          <a:xfrm>
            <a:off x="1244600" y="5217120"/>
            <a:ext cx="4735322"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7F5F1"/>
                </a:solidFill>
                <a:latin typeface="Inter" pitchFamily="34" charset="0"/>
                <a:ea typeface="Inter" pitchFamily="34" charset="-122"/>
                <a:cs typeface="Inter" pitchFamily="34" charset="-120"/>
              </a:rPr>
              <a:t>info@corporate-news.co.uk</a:t>
            </a:r>
            <a:endParaRPr lang="en-US" sz="2200" dirty="0"/>
          </a:p>
        </p:txBody>
      </p:sp>
      <p:sp>
        <p:nvSpPr>
          <p:cNvPr id="12" name="Shape 10"/>
          <p:cNvSpPr/>
          <p:nvPr/>
        </p:nvSpPr>
        <p:spPr>
          <a:xfrm>
            <a:off x="6311900" y="4953000"/>
            <a:ext cx="0" cy="655241"/>
          </a:xfrm>
          <a:prstGeom prst="line">
            <a:avLst/>
          </a:prstGeom>
          <a:noFill/>
          <a:ln w="25400">
            <a:solidFill>
              <a:srgbClr val="C8102E"/>
            </a:solidFill>
            <a:prstDash val="solid"/>
          </a:ln>
        </p:spPr>
      </p:sp>
      <p:sp>
        <p:nvSpPr>
          <p:cNvPr id="13" name="Text 11"/>
          <p:cNvSpPr/>
          <p:nvPr/>
        </p:nvSpPr>
        <p:spPr>
          <a:xfrm>
            <a:off x="6527800" y="4953000"/>
            <a:ext cx="4735322" cy="238720"/>
          </a:xfrm>
          <a:prstGeom prst="rect">
            <a:avLst/>
          </a:prstGeom>
          <a:noFill/>
          <a:ln/>
        </p:spPr>
        <p:txBody>
          <a:bodyPr wrap="square" lIns="0" tIns="0" rIns="0" bIns="0" rtlCol="0" anchor="t">
            <a:normAutofit/>
          </a:bodyPr>
          <a:lstStyle/>
          <a:p>
            <a:pPr marL="0" indent="0" algn="l">
              <a:lnSpc>
                <a:spcPts val="1680"/>
              </a:lnSpc>
              <a:buNone/>
            </a:pPr>
            <a:r>
              <a:rPr lang="en-US" sz="1200" kern="0" spc="150" dirty="0">
                <a:solidFill>
                  <a:srgbClr val="8E949D"/>
                </a:solidFill>
                <a:latin typeface="Inter" pitchFamily="34" charset="0"/>
                <a:ea typeface="Inter" pitchFamily="34" charset="-122"/>
                <a:cs typeface="Inter" pitchFamily="34" charset="-120"/>
              </a:rPr>
              <a:t>WEB</a:t>
            </a:r>
            <a:endParaRPr lang="en-US" sz="1200" dirty="0"/>
          </a:p>
        </p:txBody>
      </p:sp>
      <p:sp>
        <p:nvSpPr>
          <p:cNvPr id="14" name="Text 12"/>
          <p:cNvSpPr/>
          <p:nvPr/>
        </p:nvSpPr>
        <p:spPr>
          <a:xfrm>
            <a:off x="6527800" y="5217120"/>
            <a:ext cx="4735322"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7F5F1"/>
                </a:solidFill>
                <a:latin typeface="Inter" pitchFamily="34" charset="0"/>
                <a:ea typeface="Inter" pitchFamily="34" charset="-122"/>
                <a:cs typeface="Inter" pitchFamily="34" charset="-120"/>
              </a:rPr>
              <a:t>www.corporate-news.co.uk</a:t>
            </a:r>
            <a:endParaRPr lang="en-US" sz="2200" dirty="0"/>
          </a:p>
        </p:txBody>
      </p:sp>
    </p:spTree>
  </p:cSld>
  <p:clrMapOvr>
    <a:masterClrMapping/>
  </p:clrMapOvr>
</p:sld>
</file>

<file path=ppt/theme/theme1.xml><?xml version="1.0" encoding="utf-8"?>
<a:theme xmlns:a="http://schemas.openxmlformats.org/drawingml/2006/main" name="Corporate-News Media Pack 2027">
  <a:themeElements>
    <a:clrScheme name="Corporate-News Media Pack 2027">
      <a:dk1>
        <a:srgbClr val="12151B"/>
      </a:dk1>
      <a:lt1>
        <a:srgbClr val="F7F5F1"/>
      </a:lt1>
      <a:dk2>
        <a:srgbClr val="4B4D51"/>
      </a:dk2>
      <a:lt2>
        <a:srgbClr val="E0DFDC"/>
      </a:lt2>
      <a:accent1>
        <a:srgbClr val="C8102E"/>
      </a:accent1>
      <a:accent2>
        <a:srgbClr val="7A1424"/>
      </a:accent2>
      <a:accent3>
        <a:srgbClr val="E8485F"/>
      </a:accent3>
      <a:accent4>
        <a:srgbClr val="4E535C"/>
      </a:accent4>
      <a:accent5>
        <a:srgbClr val="8A8F97"/>
      </a:accent5>
      <a:accent6>
        <a:srgbClr val="7E838B"/>
      </a:accent6>
      <a:hlink>
        <a:srgbClr val="0563C1"/>
      </a:hlink>
      <a:folHlink>
        <a:srgbClr val="954F72"/>
      </a:folHlink>
    </a:clrScheme>
    <a:fontScheme name="Corporate-News Media Pack 2027">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9930</TotalTime>
  <Words>956</Words>
  <Application>Microsoft Office PowerPoint</Application>
  <PresentationFormat>Widescreen</PresentationFormat>
  <Paragraphs>199</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Inter</vt:lpstr>
      <vt:lpstr>Playfair Display</vt:lpstr>
      <vt:lpstr>Arial</vt:lpstr>
      <vt:lpstr>Corporate-News Media Pack 2027</vt:lpstr>
      <vt:lpstr>Advertise with Corporate-News</vt:lpstr>
      <vt:lpstr>Trusted regional business news, read by the people who make decisions.</vt:lpstr>
      <vt:lpstr>An audience of UK business leaders</vt:lpstr>
      <vt:lpstr>Four channels, one campaign</vt:lpstr>
      <vt:lpstr>Put your story in front of the region</vt:lpstr>
      <vt:lpstr>Fill your events and grow your profile</vt:lpstr>
      <vt:lpstr>Reach corporate talent directly</vt:lpstr>
      <vt:lpstr>Gold Corporate Membership</vt:lpstr>
      <vt:lpstr>The Corporate Discount Card network</vt:lpstr>
      <vt:lpstr>Six reasons members stay</vt:lpstr>
      <vt:lpstr>Let’s talk.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Corporate-News Media Pack 2027</dc:title>
  <dc:subject/>
  <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Inter
Copyright 2020 The Inter Project Authors (https://github.com/rsms/inter)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cp:lastModifiedBy>Satpal Kitaure</cp:lastModifiedBy>
  <cp:revision>3</cp:revision>
  <dcterms:created xsi:type="dcterms:W3CDTF">2026-10-22T13:16:18Z</dcterms:created>
  <dcterms:modified xsi:type="dcterms:W3CDTF">2026-10-29T10:47:19Z</dcterms:modified>
</cp:coreProperties>
</file>